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Lst>
  <p:sldSz cx="18288000" cy="10287000"/>
  <p:notesSz cx="6858000" cy="9144000"/>
  <p:embeddedFontLst>
    <p:embeddedFont>
      <p:font typeface="Archivo Black" panose="020B0A03020202020B04" pitchFamily="34" charset="77"/>
      <p:regular r:id="rId25"/>
    </p:embeddedFont>
    <p:embeddedFont>
      <p:font typeface="League Spartan" pitchFamily="2" charset="77"/>
      <p:regular r:id="rId26"/>
      <p:bold r:id="rId27"/>
    </p:embeddedFont>
    <p:embeddedFont>
      <p:font typeface="Oswald" pitchFamily="2" charset="77"/>
      <p:regular r:id="rId28"/>
      <p:bold r:id="rId29"/>
    </p:embeddedFont>
    <p:embeddedFont>
      <p:font typeface="Oswald Bold" pitchFamily="2" charset="77"/>
      <p:regular r:id="rId30"/>
      <p:bold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66" autoAdjust="0"/>
    <p:restoredTop sz="94575" autoAdjust="0"/>
  </p:normalViewPr>
  <p:slideViewPr>
    <p:cSldViewPr>
      <p:cViewPr varScale="1">
        <p:scale>
          <a:sx n="99" d="100"/>
          <a:sy n="99" d="100"/>
        </p:scale>
        <p:origin x="2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sv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svg"/></Relationships>
</file>

<file path=ppt/slides/_rels/slide2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hyperlink" Target="http://localhost/phpmyadmin/url.php?url=https://dev.mysql.com/doc/refman/8.0/en/logical-operators.html%23operator_and" TargetMode="External"/><Relationship Id="rId3" Type="http://schemas.openxmlformats.org/officeDocument/2006/relationships/image" Target="../media/image29.png"/><Relationship Id="rId7" Type="http://schemas.openxmlformats.org/officeDocument/2006/relationships/hyperlink" Target="http://localhost/phpmyadmin/url.php?url=https://dev.mysql.com/doc/refman/8.0/en/delete.html" TargetMode="Externa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hyperlink" Target="http://localhost/phpmyadmin/url.php?url=https://dev.mysql.com/doc/refman/8.0/en/miscellaneous-functions.html%23function_values" TargetMode="External"/><Relationship Id="rId5" Type="http://schemas.openxmlformats.org/officeDocument/2006/relationships/hyperlink" Target="http://localhost/phpmyadmin/url.php?url=https://dev.mysql.com/doc/refman/8.0/en/insert.html" TargetMode="Externa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812800"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864102" y="413002"/>
            <a:ext cx="2949049" cy="2916877"/>
          </a:xfrm>
          <a:custGeom>
            <a:avLst/>
            <a:gdLst/>
            <a:ahLst/>
            <a:cxnLst/>
            <a:rect l="l" t="t" r="r" b="b"/>
            <a:pathLst>
              <a:path w="2949049" h="2916877">
                <a:moveTo>
                  <a:pt x="0" y="0"/>
                </a:moveTo>
                <a:lnTo>
                  <a:pt x="2949049" y="0"/>
                </a:lnTo>
                <a:lnTo>
                  <a:pt x="2949049" y="2916878"/>
                </a:lnTo>
                <a:lnTo>
                  <a:pt x="0" y="2916878"/>
                </a:lnTo>
                <a:lnTo>
                  <a:pt x="0" y="0"/>
                </a:lnTo>
                <a:close/>
              </a:path>
            </a:pathLst>
          </a:custGeom>
          <a:blipFill>
            <a:blip r:embed="rId3">
              <a:alphaModFix amt="37000"/>
              <a:extLst>
                <a:ext uri="{96DAC541-7B7A-43D3-8B79-37D633B846F1}">
                  <asvg:svgBlip xmlns:asvg="http://schemas.microsoft.com/office/drawing/2016/SVG/main" r:embed="rId4"/>
                </a:ext>
              </a:extLst>
            </a:blip>
            <a:stretch>
              <a:fillRect/>
            </a:stretch>
          </a:blipFill>
        </p:spPr>
        <p:txBody>
          <a:bodyPr/>
          <a:lstStyle/>
          <a:p>
            <a:endParaRPr lang="en-BD"/>
          </a:p>
        </p:txBody>
      </p:sp>
      <p:sp>
        <p:nvSpPr>
          <p:cNvPr id="7" name="Freeform 7"/>
          <p:cNvSpPr/>
          <p:nvPr/>
        </p:nvSpPr>
        <p:spPr>
          <a:xfrm>
            <a:off x="14718904" y="8238649"/>
            <a:ext cx="290396" cy="294682"/>
          </a:xfrm>
          <a:custGeom>
            <a:avLst/>
            <a:gdLst/>
            <a:ahLst/>
            <a:cxnLst/>
            <a:rect l="l" t="t" r="r" b="b"/>
            <a:pathLst>
              <a:path w="290396" h="294682">
                <a:moveTo>
                  <a:pt x="0" y="0"/>
                </a:moveTo>
                <a:lnTo>
                  <a:pt x="290396" y="0"/>
                </a:lnTo>
                <a:lnTo>
                  <a:pt x="290396" y="294682"/>
                </a:lnTo>
                <a:lnTo>
                  <a:pt x="0" y="2946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D"/>
          </a:p>
        </p:txBody>
      </p:sp>
      <p:sp>
        <p:nvSpPr>
          <p:cNvPr id="8" name="Freeform 8"/>
          <p:cNvSpPr/>
          <p:nvPr/>
        </p:nvSpPr>
        <p:spPr>
          <a:xfrm>
            <a:off x="3830056" y="1518471"/>
            <a:ext cx="5313944" cy="1398406"/>
          </a:xfrm>
          <a:custGeom>
            <a:avLst/>
            <a:gdLst/>
            <a:ahLst/>
            <a:cxnLst/>
            <a:rect l="l" t="t" r="r" b="b"/>
            <a:pathLst>
              <a:path w="5313944" h="1398406">
                <a:moveTo>
                  <a:pt x="0" y="0"/>
                </a:moveTo>
                <a:lnTo>
                  <a:pt x="5313944" y="0"/>
                </a:lnTo>
                <a:lnTo>
                  <a:pt x="5313944" y="1398406"/>
                </a:lnTo>
                <a:lnTo>
                  <a:pt x="0" y="1398406"/>
                </a:lnTo>
                <a:lnTo>
                  <a:pt x="0" y="0"/>
                </a:lnTo>
                <a:close/>
              </a:path>
            </a:pathLst>
          </a:custGeom>
          <a:blipFill>
            <a:blip r:embed="rId7"/>
            <a:stretch>
              <a:fillRect/>
            </a:stretch>
          </a:blipFill>
        </p:spPr>
        <p:txBody>
          <a:bodyPr/>
          <a:lstStyle/>
          <a:p>
            <a:endParaRPr lang="en-BD"/>
          </a:p>
        </p:txBody>
      </p:sp>
      <p:sp>
        <p:nvSpPr>
          <p:cNvPr id="9" name="Freeform 9"/>
          <p:cNvSpPr/>
          <p:nvPr/>
        </p:nvSpPr>
        <p:spPr>
          <a:xfrm>
            <a:off x="13196712" y="3957025"/>
            <a:ext cx="3625176" cy="2841232"/>
          </a:xfrm>
          <a:custGeom>
            <a:avLst/>
            <a:gdLst/>
            <a:ahLst/>
            <a:cxnLst/>
            <a:rect l="l" t="t" r="r" b="b"/>
            <a:pathLst>
              <a:path w="3625176" h="2841232">
                <a:moveTo>
                  <a:pt x="0" y="0"/>
                </a:moveTo>
                <a:lnTo>
                  <a:pt x="3625176" y="0"/>
                </a:lnTo>
                <a:lnTo>
                  <a:pt x="3625176" y="2841231"/>
                </a:lnTo>
                <a:lnTo>
                  <a:pt x="0" y="2841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BD"/>
          </a:p>
        </p:txBody>
      </p:sp>
      <p:sp>
        <p:nvSpPr>
          <p:cNvPr id="10" name="TextBox 10"/>
          <p:cNvSpPr txBox="1"/>
          <p:nvPr/>
        </p:nvSpPr>
        <p:spPr>
          <a:xfrm>
            <a:off x="3830056" y="3196530"/>
            <a:ext cx="10101727" cy="2360930"/>
          </a:xfrm>
          <a:prstGeom prst="rect">
            <a:avLst/>
          </a:prstGeom>
        </p:spPr>
        <p:txBody>
          <a:bodyPr lIns="0" tIns="0" rIns="0" bIns="0" rtlCol="0" anchor="t">
            <a:spAutoFit/>
          </a:bodyPr>
          <a:lstStyle/>
          <a:p>
            <a:pPr algn="l">
              <a:lnSpc>
                <a:spcPts val="9520"/>
              </a:lnSpc>
              <a:spcBef>
                <a:spcPct val="0"/>
              </a:spcBef>
            </a:pPr>
            <a:r>
              <a:rPr lang="en-US" sz="6800" b="1">
                <a:solidFill>
                  <a:srgbClr val="593C8F"/>
                </a:solidFill>
                <a:latin typeface="Oswald Bold"/>
                <a:ea typeface="Oswald Bold"/>
                <a:cs typeface="Oswald Bold"/>
                <a:sym typeface="Oswald Bold"/>
              </a:rPr>
              <a:t>WELCOME</a:t>
            </a:r>
          </a:p>
          <a:p>
            <a:pPr algn="l">
              <a:lnSpc>
                <a:spcPts val="9520"/>
              </a:lnSpc>
              <a:spcBef>
                <a:spcPct val="0"/>
              </a:spcBef>
            </a:pPr>
            <a:r>
              <a:rPr lang="en-US" sz="6800" b="1">
                <a:solidFill>
                  <a:srgbClr val="593C8F"/>
                </a:solidFill>
                <a:latin typeface="Oswald Bold"/>
                <a:ea typeface="Oswald Bold"/>
                <a:cs typeface="Oswald Bold"/>
                <a:sym typeface="Oswald Bold"/>
              </a:rPr>
              <a:t>SE-223 PRESENTATION</a:t>
            </a:r>
          </a:p>
        </p:txBody>
      </p:sp>
      <p:sp>
        <p:nvSpPr>
          <p:cNvPr id="11" name="TextBox 11"/>
          <p:cNvSpPr txBox="1"/>
          <p:nvPr/>
        </p:nvSpPr>
        <p:spPr>
          <a:xfrm>
            <a:off x="3830056" y="6129601"/>
            <a:ext cx="9933102" cy="1261110"/>
          </a:xfrm>
          <a:prstGeom prst="rect">
            <a:avLst/>
          </a:prstGeom>
        </p:spPr>
        <p:txBody>
          <a:bodyPr lIns="0" tIns="0" rIns="0" bIns="0" rtlCol="0" anchor="t">
            <a:spAutoFit/>
          </a:bodyPr>
          <a:lstStyle/>
          <a:p>
            <a:pPr algn="l">
              <a:lnSpc>
                <a:spcPts val="5040"/>
              </a:lnSpc>
            </a:pPr>
            <a:r>
              <a:rPr lang="en-US" sz="3600" b="1">
                <a:solidFill>
                  <a:srgbClr val="593C8F"/>
                </a:solidFill>
                <a:latin typeface="Oswald Bold"/>
                <a:ea typeface="Oswald Bold"/>
                <a:cs typeface="Oswald Bold"/>
                <a:sym typeface="Oswald Bold"/>
              </a:rPr>
              <a:t>TOPIC OF PRESENTATION</a:t>
            </a:r>
          </a:p>
          <a:p>
            <a:pPr algn="l">
              <a:lnSpc>
                <a:spcPts val="5040"/>
              </a:lnSpc>
              <a:spcBef>
                <a:spcPct val="0"/>
              </a:spcBef>
            </a:pPr>
            <a:r>
              <a:rPr lang="en-US" sz="3600" b="1">
                <a:solidFill>
                  <a:srgbClr val="593C8F"/>
                </a:solidFill>
                <a:latin typeface="Oswald Bold"/>
                <a:ea typeface="Oswald Bold"/>
                <a:cs typeface="Oswald Bold"/>
                <a:sym typeface="Oswald Bold"/>
              </a:rPr>
              <a:t>BASIC SQL, ALL JOIN AND SUB QUERY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aphicFrame>
        <p:nvGraphicFramePr>
          <p:cNvPr id="3" name="Table 3"/>
          <p:cNvGraphicFramePr>
            <a:graphicFrameLocks noGrp="1"/>
          </p:cNvGraphicFramePr>
          <p:nvPr/>
        </p:nvGraphicFramePr>
        <p:xfrm>
          <a:off x="1028700" y="1028700"/>
          <a:ext cx="8010070" cy="3533776"/>
        </p:xfrm>
        <a:graphic>
          <a:graphicData uri="http://schemas.openxmlformats.org/drawingml/2006/table">
            <a:tbl>
              <a:tblPr/>
              <a:tblGrid>
                <a:gridCol w="1827454">
                  <a:extLst>
                    <a:ext uri="{9D8B030D-6E8A-4147-A177-3AD203B41FA5}">
                      <a16:colId xmlns:a16="http://schemas.microsoft.com/office/drawing/2014/main" val="20000"/>
                    </a:ext>
                  </a:extLst>
                </a:gridCol>
                <a:gridCol w="1348289">
                  <a:extLst>
                    <a:ext uri="{9D8B030D-6E8A-4147-A177-3AD203B41FA5}">
                      <a16:colId xmlns:a16="http://schemas.microsoft.com/office/drawing/2014/main" val="20001"/>
                    </a:ext>
                  </a:extLst>
                </a:gridCol>
                <a:gridCol w="1498863">
                  <a:extLst>
                    <a:ext uri="{9D8B030D-6E8A-4147-A177-3AD203B41FA5}">
                      <a16:colId xmlns:a16="http://schemas.microsoft.com/office/drawing/2014/main" val="20002"/>
                    </a:ext>
                  </a:extLst>
                </a:gridCol>
                <a:gridCol w="1120115">
                  <a:extLst>
                    <a:ext uri="{9D8B030D-6E8A-4147-A177-3AD203B41FA5}">
                      <a16:colId xmlns:a16="http://schemas.microsoft.com/office/drawing/2014/main" val="20003"/>
                    </a:ext>
                  </a:extLst>
                </a:gridCol>
                <a:gridCol w="2215349">
                  <a:extLst>
                    <a:ext uri="{9D8B030D-6E8A-4147-A177-3AD203B41FA5}">
                      <a16:colId xmlns:a16="http://schemas.microsoft.com/office/drawing/2014/main" val="20004"/>
                    </a:ext>
                  </a:extLst>
                </a:gridCol>
              </a:tblGrid>
              <a:tr h="1136200">
                <a:tc>
                  <a:txBody>
                    <a:bodyPr/>
                    <a:lstStyle/>
                    <a:p>
                      <a:pPr algn="ctr">
                        <a:lnSpc>
                          <a:spcPts val="2659"/>
                        </a:lnSpc>
                        <a:defRPr/>
                      </a:pPr>
                      <a:r>
                        <a:rPr lang="en-US" sz="1899" u="sng">
                          <a:solidFill>
                            <a:srgbClr val="FFFFFF"/>
                          </a:solidFill>
                          <a:latin typeface="Archivo Black"/>
                          <a:ea typeface="Archivo Black"/>
                          <a:cs typeface="Archivo Black"/>
                          <a:sym typeface="Archivo Black"/>
                        </a:rPr>
                        <a:t>customer_id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first_</a:t>
                      </a:r>
                      <a:endParaRPr lang="en-US" sz="1100"/>
                    </a:p>
                    <a:p>
                      <a:pPr algn="ctr">
                        <a:lnSpc>
                          <a:spcPts val="2659"/>
                        </a:lnSpc>
                      </a:pPr>
                      <a:r>
                        <a:rPr lang="en-US" sz="1899">
                          <a:solidFill>
                            <a:srgbClr val="FFFFFF"/>
                          </a:solidFill>
                          <a:latin typeface="Archivo Black"/>
                          <a:ea typeface="Archivo Black"/>
                          <a:cs typeface="Archivo Black"/>
                          <a:sym typeface="Archivo Black"/>
                        </a:rPr>
                        <a:t>name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last_</a:t>
                      </a:r>
                      <a:endParaRPr lang="en-US" sz="1100"/>
                    </a:p>
                    <a:p>
                      <a:pPr algn="ctr">
                        <a:lnSpc>
                          <a:spcPts val="2659"/>
                        </a:lnSpc>
                      </a:pPr>
                      <a:r>
                        <a:rPr lang="en-US" sz="1899">
                          <a:solidFill>
                            <a:srgbClr val="FFFFFF"/>
                          </a:solidFill>
                          <a:latin typeface="Archivo Black"/>
                          <a:ea typeface="Archivo Black"/>
                          <a:cs typeface="Archivo Black"/>
                          <a:sym typeface="Archivo Black"/>
                        </a:rPr>
                        <a:t>name</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age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country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r h="799192">
                <a:tc>
                  <a:txBody>
                    <a:bodyPr/>
                    <a:lstStyle/>
                    <a:p>
                      <a:pPr algn="ctr">
                        <a:lnSpc>
                          <a:spcPts val="2659"/>
                        </a:lnSpc>
                        <a:defRPr/>
                      </a:pPr>
                      <a:r>
                        <a:rPr lang="en-US" sz="1899">
                          <a:solidFill>
                            <a:srgbClr val="000000"/>
                          </a:solidFill>
                          <a:latin typeface="Archivo Black"/>
                          <a:ea typeface="Archivo Black"/>
                          <a:cs typeface="Archivo Black"/>
                          <a:sym typeface="Archivo Black"/>
                        </a:rPr>
                        <a:t>101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Ahsan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Rahman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30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Bangladesh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9192">
                <a:tc>
                  <a:txBody>
                    <a:bodyPr/>
                    <a:lstStyle/>
                    <a:p>
                      <a:pPr algn="ctr">
                        <a:lnSpc>
                          <a:spcPts val="2659"/>
                        </a:lnSpc>
                        <a:defRPr/>
                      </a:pPr>
                      <a:r>
                        <a:rPr lang="en-US" sz="1899">
                          <a:solidFill>
                            <a:srgbClr val="000000"/>
                          </a:solidFill>
                          <a:latin typeface="Archivo Black"/>
                          <a:ea typeface="Archivo Black"/>
                          <a:cs typeface="Archivo Black"/>
                          <a:sym typeface="Archivo Black"/>
                        </a:rPr>
                        <a:t>102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Nusrat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Jahan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25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Bangladesh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9192">
                <a:tc>
                  <a:txBody>
                    <a:bodyPr/>
                    <a:lstStyle/>
                    <a:p>
                      <a:pPr algn="ctr">
                        <a:lnSpc>
                          <a:spcPts val="2659"/>
                        </a:lnSpc>
                        <a:defRPr/>
                      </a:pPr>
                      <a:r>
                        <a:rPr lang="en-US" sz="1899">
                          <a:solidFill>
                            <a:srgbClr val="000000"/>
                          </a:solidFill>
                          <a:latin typeface="Archivo Black"/>
                          <a:ea typeface="Archivo Black"/>
                          <a:cs typeface="Archivo Black"/>
                          <a:sym typeface="Archivo Black"/>
                        </a:rPr>
                        <a:t>103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Fahim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Ahmed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Bangladesh</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974179" y="4911912"/>
          <a:ext cx="8064592" cy="4200525"/>
        </p:xfrm>
        <a:graphic>
          <a:graphicData uri="http://schemas.openxmlformats.org/drawingml/2006/table">
            <a:tbl>
              <a:tblPr/>
              <a:tblGrid>
                <a:gridCol w="2016148">
                  <a:extLst>
                    <a:ext uri="{9D8B030D-6E8A-4147-A177-3AD203B41FA5}">
                      <a16:colId xmlns:a16="http://schemas.microsoft.com/office/drawing/2014/main" val="20000"/>
                    </a:ext>
                  </a:extLst>
                </a:gridCol>
                <a:gridCol w="1988758">
                  <a:extLst>
                    <a:ext uri="{9D8B030D-6E8A-4147-A177-3AD203B41FA5}">
                      <a16:colId xmlns:a16="http://schemas.microsoft.com/office/drawing/2014/main" val="20001"/>
                    </a:ext>
                  </a:extLst>
                </a:gridCol>
                <a:gridCol w="2043538">
                  <a:extLst>
                    <a:ext uri="{9D8B030D-6E8A-4147-A177-3AD203B41FA5}">
                      <a16:colId xmlns:a16="http://schemas.microsoft.com/office/drawing/2014/main" val="20002"/>
                    </a:ext>
                  </a:extLst>
                </a:gridCol>
                <a:gridCol w="2016148">
                  <a:extLst>
                    <a:ext uri="{9D8B030D-6E8A-4147-A177-3AD203B41FA5}">
                      <a16:colId xmlns:a16="http://schemas.microsoft.com/office/drawing/2014/main" val="20003"/>
                    </a:ext>
                  </a:extLst>
                </a:gridCol>
              </a:tblGrid>
              <a:tr h="1134238">
                <a:tc>
                  <a:txBody>
                    <a:bodyPr/>
                    <a:lstStyle/>
                    <a:p>
                      <a:pPr algn="ctr">
                        <a:lnSpc>
                          <a:spcPts val="2659"/>
                        </a:lnSpc>
                        <a:defRPr/>
                      </a:pPr>
                      <a:r>
                        <a:rPr lang="en-US" sz="1899" u="sng">
                          <a:solidFill>
                            <a:srgbClr val="FFFFFF"/>
                          </a:solidFill>
                          <a:latin typeface="Archivo Black"/>
                          <a:ea typeface="Archivo Black"/>
                          <a:cs typeface="Archivo Black"/>
                          <a:sym typeface="Archivo Black"/>
                        </a:rPr>
                        <a:t>order_id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item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amount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tc>
                  <a:txBody>
                    <a:bodyPr/>
                    <a:lstStyle/>
                    <a:p>
                      <a:pPr algn="ctr">
                        <a:lnSpc>
                          <a:spcPts val="2659"/>
                        </a:lnSpc>
                        <a:defRPr/>
                      </a:pPr>
                      <a:r>
                        <a:rPr lang="en-US" sz="1899">
                          <a:solidFill>
                            <a:srgbClr val="FFFFFF"/>
                          </a:solidFill>
                          <a:latin typeface="Archivo Black"/>
                          <a:ea typeface="Archivo Black"/>
                          <a:cs typeface="Archivo Black"/>
                          <a:sym typeface="Archivo Black"/>
                        </a:rPr>
                        <a:t>customer_</a:t>
                      </a:r>
                      <a:endParaRPr lang="en-US" sz="1100"/>
                    </a:p>
                    <a:p>
                      <a:pPr algn="ctr">
                        <a:lnSpc>
                          <a:spcPts val="2659"/>
                        </a:lnSpc>
                      </a:pPr>
                      <a:r>
                        <a:rPr lang="en-US" sz="1899">
                          <a:solidFill>
                            <a:srgbClr val="FFFFFF"/>
                          </a:solidFill>
                          <a:latin typeface="Archivo Black"/>
                          <a:ea typeface="Archivo Black"/>
                          <a:cs typeface="Archivo Black"/>
                          <a:sym typeface="Archivo Black"/>
                        </a:rPr>
                        <a:t>id</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r h="797811">
                <a:tc>
                  <a:txBody>
                    <a:bodyPr/>
                    <a:lstStyle/>
                    <a:p>
                      <a:pPr algn="ctr">
                        <a:lnSpc>
                          <a:spcPts val="2659"/>
                        </a:lnSpc>
                        <a:defRPr/>
                      </a:pPr>
                      <a:r>
                        <a:rPr lang="en-US" sz="1899">
                          <a:solidFill>
                            <a:srgbClr val="000000"/>
                          </a:solidFill>
                          <a:latin typeface="Archivo Black"/>
                          <a:ea typeface="Archivo Black"/>
                          <a:cs typeface="Archivo Black"/>
                          <a:sym typeface="Archivo Black"/>
                        </a:rPr>
                        <a:t>201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Laptop</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70000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101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4238">
                <a:tc>
                  <a:txBody>
                    <a:bodyPr/>
                    <a:lstStyle/>
                    <a:p>
                      <a:pPr algn="ctr">
                        <a:lnSpc>
                          <a:spcPts val="2659"/>
                        </a:lnSpc>
                        <a:defRPr/>
                      </a:pPr>
                      <a:r>
                        <a:rPr lang="en-US" sz="1899">
                          <a:solidFill>
                            <a:srgbClr val="000000"/>
                          </a:solidFill>
                          <a:latin typeface="Archivo Black"/>
                          <a:ea typeface="Archivo Black"/>
                          <a:cs typeface="Archivo Black"/>
                          <a:sym typeface="Archivo Black"/>
                        </a:rPr>
                        <a:t>202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Smartphone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30000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102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4238">
                <a:tc>
                  <a:txBody>
                    <a:bodyPr/>
                    <a:lstStyle/>
                    <a:p>
                      <a:pPr algn="ctr">
                        <a:lnSpc>
                          <a:spcPts val="2659"/>
                        </a:lnSpc>
                        <a:defRPr/>
                      </a:pPr>
                      <a:r>
                        <a:rPr lang="en-US" sz="1899">
                          <a:solidFill>
                            <a:srgbClr val="000000"/>
                          </a:solidFill>
                          <a:latin typeface="Archivo Black"/>
                          <a:ea typeface="Archivo Black"/>
                          <a:cs typeface="Archivo Black"/>
                          <a:sym typeface="Archivo Black"/>
                        </a:rPr>
                        <a:t>203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Headphones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5000</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Archivo Black"/>
                          <a:ea typeface="Archivo Black"/>
                          <a:cs typeface="Archivo Black"/>
                          <a:sym typeface="Archivo Black"/>
                        </a:rPr>
                        <a:t>103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10603181" y="942975"/>
            <a:ext cx="6011877" cy="1588136"/>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SYNTAX FOR JOINING ‘N’ TABLES IN SQL</a:t>
            </a:r>
          </a:p>
        </p:txBody>
      </p:sp>
      <p:sp>
        <p:nvSpPr>
          <p:cNvPr id="6" name="TextBox 6"/>
          <p:cNvSpPr txBox="1"/>
          <p:nvPr/>
        </p:nvSpPr>
        <p:spPr>
          <a:xfrm>
            <a:off x="10134689" y="3149101"/>
            <a:ext cx="7124611" cy="5090795"/>
          </a:xfrm>
          <a:prstGeom prst="rect">
            <a:avLst/>
          </a:prstGeom>
        </p:spPr>
        <p:txBody>
          <a:bodyPr lIns="0" tIns="0" rIns="0" bIns="0" rtlCol="0" anchor="t">
            <a:spAutoFit/>
          </a:bodyPr>
          <a:lstStyle/>
          <a:p>
            <a:pPr algn="l">
              <a:lnSpc>
                <a:spcPts val="5039"/>
              </a:lnSpc>
            </a:pPr>
            <a:r>
              <a:rPr lang="en-US" sz="3599" b="1">
                <a:solidFill>
                  <a:srgbClr val="593C8F"/>
                </a:solidFill>
                <a:latin typeface="Oswald Bold"/>
                <a:ea typeface="Oswald Bold"/>
                <a:cs typeface="Oswald Bold"/>
                <a:sym typeface="Oswald Bold"/>
              </a:rPr>
              <a:t>Syntax : </a:t>
            </a:r>
          </a:p>
          <a:p>
            <a:pPr algn="l">
              <a:lnSpc>
                <a:spcPts val="3920"/>
              </a:lnSpc>
            </a:pPr>
            <a:r>
              <a:rPr lang="en-US" sz="2800">
                <a:solidFill>
                  <a:srgbClr val="593C8F"/>
                </a:solidFill>
                <a:latin typeface="Oswald"/>
                <a:ea typeface="Oswald"/>
                <a:cs typeface="Oswald"/>
                <a:sym typeface="Oswald"/>
              </a:rPr>
              <a:t>SELECT column_names FROM table1</a:t>
            </a:r>
          </a:p>
          <a:p>
            <a:pPr algn="l">
              <a:lnSpc>
                <a:spcPts val="3920"/>
              </a:lnSpc>
            </a:pPr>
            <a:r>
              <a:rPr lang="en-US" sz="2800">
                <a:solidFill>
                  <a:srgbClr val="593C8F"/>
                </a:solidFill>
                <a:latin typeface="Oswald"/>
                <a:ea typeface="Oswald"/>
                <a:cs typeface="Oswald"/>
                <a:sym typeface="Oswald"/>
              </a:rPr>
              <a:t>JOIN table2</a:t>
            </a:r>
          </a:p>
          <a:p>
            <a:pPr algn="l">
              <a:lnSpc>
                <a:spcPts val="3920"/>
              </a:lnSpc>
            </a:pPr>
            <a:r>
              <a:rPr lang="en-US" sz="2800">
                <a:solidFill>
                  <a:srgbClr val="593C8F"/>
                </a:solidFill>
                <a:latin typeface="Oswald"/>
                <a:ea typeface="Oswald"/>
                <a:cs typeface="Oswald"/>
                <a:sym typeface="Oswald"/>
              </a:rPr>
              <a:t>ON table1.column_name = table2.column_name</a:t>
            </a:r>
          </a:p>
          <a:p>
            <a:pPr algn="l">
              <a:lnSpc>
                <a:spcPts val="3920"/>
              </a:lnSpc>
            </a:pPr>
            <a:r>
              <a:rPr lang="en-US" sz="2800">
                <a:solidFill>
                  <a:srgbClr val="593C8F"/>
                </a:solidFill>
                <a:latin typeface="Oswald"/>
                <a:ea typeface="Oswald"/>
                <a:cs typeface="Oswald"/>
                <a:sym typeface="Oswald"/>
              </a:rPr>
              <a:t>JOIN table3</a:t>
            </a:r>
          </a:p>
          <a:p>
            <a:pPr algn="l">
              <a:lnSpc>
                <a:spcPts val="3920"/>
              </a:lnSpc>
            </a:pPr>
            <a:r>
              <a:rPr lang="en-US" sz="2800">
                <a:solidFill>
                  <a:srgbClr val="593C8F"/>
                </a:solidFill>
                <a:latin typeface="Oswald"/>
                <a:ea typeface="Oswald"/>
                <a:cs typeface="Oswald"/>
                <a:sym typeface="Oswald"/>
              </a:rPr>
              <a:t>ON table2.column_name = table3.column_name</a:t>
            </a:r>
          </a:p>
          <a:p>
            <a:pPr algn="l">
              <a:lnSpc>
                <a:spcPts val="3920"/>
              </a:lnSpc>
            </a:pPr>
            <a:r>
              <a:rPr lang="en-US" sz="2800">
                <a:solidFill>
                  <a:srgbClr val="593C8F"/>
                </a:solidFill>
                <a:latin typeface="Oswald"/>
                <a:ea typeface="Oswald"/>
                <a:cs typeface="Oswald"/>
                <a:sym typeface="Oswald"/>
              </a:rPr>
              <a:t>...</a:t>
            </a:r>
          </a:p>
          <a:p>
            <a:pPr algn="l">
              <a:lnSpc>
                <a:spcPts val="3920"/>
              </a:lnSpc>
            </a:pPr>
            <a:r>
              <a:rPr lang="en-US" sz="2800">
                <a:solidFill>
                  <a:srgbClr val="593C8F"/>
                </a:solidFill>
                <a:latin typeface="Oswald"/>
                <a:ea typeface="Oswald"/>
                <a:cs typeface="Oswald"/>
                <a:sym typeface="Oswald"/>
              </a:rPr>
              <a:t>JOIN tableN</a:t>
            </a:r>
          </a:p>
          <a:p>
            <a:pPr algn="l">
              <a:lnSpc>
                <a:spcPts val="3920"/>
              </a:lnSpc>
            </a:pPr>
            <a:r>
              <a:rPr lang="en-US" sz="2800">
                <a:solidFill>
                  <a:srgbClr val="593C8F"/>
                </a:solidFill>
                <a:latin typeface="Oswald"/>
                <a:ea typeface="Oswald"/>
                <a:cs typeface="Oswald"/>
                <a:sym typeface="Oswald"/>
              </a:rPr>
              <a:t>ON tableN-1.column_name = tableN.column_name;</a:t>
            </a:r>
          </a:p>
          <a:p>
            <a:pPr algn="l">
              <a:lnSpc>
                <a:spcPts val="3920"/>
              </a:lnSpc>
            </a:pPr>
            <a:endParaRPr lang="en-US" sz="2800">
              <a:solidFill>
                <a:srgbClr val="593C8F"/>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028700" y="2101666"/>
            <a:ext cx="16230600" cy="7156634"/>
            <a:chOff x="0" y="0"/>
            <a:chExt cx="4274726" cy="1884875"/>
          </a:xfrm>
        </p:grpSpPr>
        <p:sp>
          <p:nvSpPr>
            <p:cNvPr id="4" name="Freeform 4"/>
            <p:cNvSpPr/>
            <p:nvPr/>
          </p:nvSpPr>
          <p:spPr>
            <a:xfrm>
              <a:off x="0" y="0"/>
              <a:ext cx="4274726" cy="1884875"/>
            </a:xfrm>
            <a:custGeom>
              <a:avLst/>
              <a:gdLst/>
              <a:ahLst/>
              <a:cxnLst/>
              <a:rect l="l" t="t" r="r" b="b"/>
              <a:pathLst>
                <a:path w="4274726" h="1884875">
                  <a:moveTo>
                    <a:pt x="24327" y="0"/>
                  </a:moveTo>
                  <a:lnTo>
                    <a:pt x="4250399" y="0"/>
                  </a:lnTo>
                  <a:cubicBezTo>
                    <a:pt x="4263834" y="0"/>
                    <a:pt x="4274726" y="10891"/>
                    <a:pt x="4274726" y="24327"/>
                  </a:cubicBezTo>
                  <a:lnTo>
                    <a:pt x="4274726" y="1860548"/>
                  </a:lnTo>
                  <a:cubicBezTo>
                    <a:pt x="4274726" y="1867000"/>
                    <a:pt x="4272163" y="1873187"/>
                    <a:pt x="4267601" y="1877750"/>
                  </a:cubicBezTo>
                  <a:cubicBezTo>
                    <a:pt x="4263039" y="1882312"/>
                    <a:pt x="4256851" y="1884875"/>
                    <a:pt x="4250399" y="1884875"/>
                  </a:cubicBezTo>
                  <a:lnTo>
                    <a:pt x="24327" y="1884875"/>
                  </a:lnTo>
                  <a:cubicBezTo>
                    <a:pt x="10891" y="1884875"/>
                    <a:pt x="0" y="1873983"/>
                    <a:pt x="0" y="1860548"/>
                  </a:cubicBezTo>
                  <a:lnTo>
                    <a:pt x="0" y="24327"/>
                  </a:lnTo>
                  <a:cubicBezTo>
                    <a:pt x="0" y="10891"/>
                    <a:pt x="10891" y="0"/>
                    <a:pt x="24327" y="0"/>
                  </a:cubicBezTo>
                  <a:close/>
                </a:path>
              </a:pathLst>
            </a:custGeom>
            <a:solidFill>
              <a:srgbClr val="593C8F"/>
            </a:solidFill>
          </p:spPr>
          <p:txBody>
            <a:bodyPr/>
            <a:lstStyle/>
            <a:p>
              <a:endParaRPr lang="en-BD"/>
            </a:p>
          </p:txBody>
        </p:sp>
        <p:sp>
          <p:nvSpPr>
            <p:cNvPr id="5" name="TextBox 5"/>
            <p:cNvSpPr txBox="1"/>
            <p:nvPr/>
          </p:nvSpPr>
          <p:spPr>
            <a:xfrm>
              <a:off x="0" y="-47625"/>
              <a:ext cx="4274726" cy="19325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9144000" y="2101666"/>
            <a:ext cx="0" cy="7156634"/>
          </a:xfrm>
          <a:prstGeom prst="line">
            <a:avLst/>
          </a:prstGeom>
          <a:ln w="114300" cap="flat">
            <a:solidFill>
              <a:srgbClr val="FFFFFF"/>
            </a:solidFill>
            <a:prstDash val="solid"/>
            <a:headEnd type="none" w="sm" len="sm"/>
            <a:tailEnd type="none" w="sm" len="sm"/>
          </a:ln>
        </p:spPr>
        <p:txBody>
          <a:bodyPr/>
          <a:lstStyle/>
          <a:p>
            <a:endParaRPr lang="en-BD"/>
          </a:p>
        </p:txBody>
      </p:sp>
      <p:sp>
        <p:nvSpPr>
          <p:cNvPr id="7" name="Freeform 7"/>
          <p:cNvSpPr/>
          <p:nvPr/>
        </p:nvSpPr>
        <p:spPr>
          <a:xfrm>
            <a:off x="10529275" y="3638125"/>
            <a:ext cx="5472093" cy="3283256"/>
          </a:xfrm>
          <a:custGeom>
            <a:avLst/>
            <a:gdLst/>
            <a:ahLst/>
            <a:cxnLst/>
            <a:rect l="l" t="t" r="r" b="b"/>
            <a:pathLst>
              <a:path w="5472093" h="3283256">
                <a:moveTo>
                  <a:pt x="0" y="0"/>
                </a:moveTo>
                <a:lnTo>
                  <a:pt x="5472093" y="0"/>
                </a:lnTo>
                <a:lnTo>
                  <a:pt x="5472093" y="3283256"/>
                </a:lnTo>
                <a:lnTo>
                  <a:pt x="0" y="32832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8" name="TextBox 8"/>
          <p:cNvSpPr txBox="1"/>
          <p:nvPr/>
        </p:nvSpPr>
        <p:spPr>
          <a:xfrm>
            <a:off x="6887453" y="780230"/>
            <a:ext cx="4513093" cy="778511"/>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INNER JOIN</a:t>
            </a:r>
          </a:p>
        </p:txBody>
      </p:sp>
      <p:sp>
        <p:nvSpPr>
          <p:cNvPr id="9" name="TextBox 9"/>
          <p:cNvSpPr txBox="1"/>
          <p:nvPr/>
        </p:nvSpPr>
        <p:spPr>
          <a:xfrm>
            <a:off x="2064807" y="3152891"/>
            <a:ext cx="6148130" cy="1586865"/>
          </a:xfrm>
          <a:prstGeom prst="rect">
            <a:avLst/>
          </a:prstGeom>
        </p:spPr>
        <p:txBody>
          <a:bodyPr lIns="0" tIns="0" rIns="0" bIns="0" rtlCol="0" anchor="t">
            <a:spAutoFit/>
          </a:bodyPr>
          <a:lstStyle/>
          <a:p>
            <a:pPr algn="just">
              <a:lnSpc>
                <a:spcPts val="4899"/>
              </a:lnSpc>
            </a:pPr>
            <a:r>
              <a:rPr lang="en-US" sz="3499">
                <a:solidFill>
                  <a:srgbClr val="FFFFFF"/>
                </a:solidFill>
                <a:latin typeface="Oswald"/>
                <a:ea typeface="Oswald"/>
                <a:cs typeface="Oswald"/>
                <a:sym typeface="Oswald"/>
              </a:rPr>
              <a:t>Definition:</a:t>
            </a:r>
          </a:p>
          <a:p>
            <a:pPr algn="just">
              <a:lnSpc>
                <a:spcPts val="3920"/>
              </a:lnSpc>
            </a:pPr>
            <a:r>
              <a:rPr lang="en-US" sz="2800">
                <a:solidFill>
                  <a:srgbClr val="FFFFFF"/>
                </a:solidFill>
                <a:latin typeface="Oswald"/>
                <a:ea typeface="Oswald"/>
                <a:cs typeface="Oswald"/>
                <a:sym typeface="Oswald"/>
              </a:rPr>
              <a:t>Returns rows with matching values in both tables.</a:t>
            </a:r>
          </a:p>
        </p:txBody>
      </p:sp>
      <p:sp>
        <p:nvSpPr>
          <p:cNvPr id="10" name="TextBox 10"/>
          <p:cNvSpPr txBox="1"/>
          <p:nvPr/>
        </p:nvSpPr>
        <p:spPr>
          <a:xfrm>
            <a:off x="2064807" y="5203553"/>
            <a:ext cx="6420636" cy="2614295"/>
          </a:xfrm>
          <a:prstGeom prst="rect">
            <a:avLst/>
          </a:prstGeom>
        </p:spPr>
        <p:txBody>
          <a:bodyPr lIns="0" tIns="0" rIns="0" bIns="0" rtlCol="0" anchor="t">
            <a:spAutoFit/>
          </a:bodyPr>
          <a:lstStyle/>
          <a:p>
            <a:pPr algn="l">
              <a:lnSpc>
                <a:spcPts val="5039"/>
              </a:lnSpc>
            </a:pPr>
            <a:r>
              <a:rPr lang="en-US" sz="3599">
                <a:solidFill>
                  <a:srgbClr val="FFFFFF"/>
                </a:solidFill>
                <a:latin typeface="Oswald"/>
                <a:ea typeface="Oswald"/>
                <a:cs typeface="Oswald"/>
                <a:sym typeface="Oswald"/>
              </a:rPr>
              <a:t>Syntax : </a:t>
            </a:r>
          </a:p>
          <a:p>
            <a:pPr algn="l">
              <a:lnSpc>
                <a:spcPts val="3920"/>
              </a:lnSpc>
            </a:pPr>
            <a:r>
              <a:rPr lang="en-US" sz="2800">
                <a:solidFill>
                  <a:srgbClr val="FFFFFF"/>
                </a:solidFill>
                <a:latin typeface="Oswald"/>
                <a:ea typeface="Oswald"/>
                <a:cs typeface="Oswald"/>
                <a:sym typeface="Oswald"/>
              </a:rPr>
              <a:t>SELECT column_names FROM table1</a:t>
            </a:r>
          </a:p>
          <a:p>
            <a:pPr algn="l">
              <a:lnSpc>
                <a:spcPts val="3920"/>
              </a:lnSpc>
            </a:pPr>
            <a:r>
              <a:rPr lang="en-US" sz="2800">
                <a:solidFill>
                  <a:srgbClr val="FFFFFF"/>
                </a:solidFill>
                <a:latin typeface="Oswald"/>
                <a:ea typeface="Oswald"/>
                <a:cs typeface="Oswald"/>
                <a:sym typeface="Oswald"/>
              </a:rPr>
              <a:t>INNER JOIN table2</a:t>
            </a:r>
          </a:p>
          <a:p>
            <a:pPr algn="l">
              <a:lnSpc>
                <a:spcPts val="3920"/>
              </a:lnSpc>
            </a:pPr>
            <a:r>
              <a:rPr lang="en-US" sz="2800">
                <a:solidFill>
                  <a:srgbClr val="FFFFFF"/>
                </a:solidFill>
                <a:latin typeface="Oswald"/>
                <a:ea typeface="Oswald"/>
                <a:cs typeface="Oswald"/>
                <a:sym typeface="Oswald"/>
              </a:rPr>
              <a:t>ON table1.column_name = table2.column_name;</a:t>
            </a:r>
          </a:p>
          <a:p>
            <a:pPr algn="l">
              <a:lnSpc>
                <a:spcPts val="3920"/>
              </a:lnSpc>
            </a:pPr>
            <a:endParaRPr lang="en-US" sz="2800">
              <a:solidFill>
                <a:srgbClr val="FFFFF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474355" y="2254066"/>
            <a:ext cx="15644091" cy="6634330"/>
            <a:chOff x="0" y="0"/>
            <a:chExt cx="4120254" cy="1747313"/>
          </a:xfrm>
        </p:grpSpPr>
        <p:sp>
          <p:nvSpPr>
            <p:cNvPr id="4" name="Freeform 4"/>
            <p:cNvSpPr/>
            <p:nvPr/>
          </p:nvSpPr>
          <p:spPr>
            <a:xfrm>
              <a:off x="0" y="0"/>
              <a:ext cx="4120254" cy="1747313"/>
            </a:xfrm>
            <a:custGeom>
              <a:avLst/>
              <a:gdLst/>
              <a:ahLst/>
              <a:cxnLst/>
              <a:rect l="l" t="t" r="r" b="b"/>
              <a:pathLst>
                <a:path w="4120254" h="1747313">
                  <a:moveTo>
                    <a:pt x="25239" y="0"/>
                  </a:moveTo>
                  <a:lnTo>
                    <a:pt x="4095016" y="0"/>
                  </a:lnTo>
                  <a:cubicBezTo>
                    <a:pt x="4101709" y="0"/>
                    <a:pt x="4108129" y="2659"/>
                    <a:pt x="4112862" y="7392"/>
                  </a:cubicBezTo>
                  <a:cubicBezTo>
                    <a:pt x="4117595" y="12125"/>
                    <a:pt x="4120254" y="18545"/>
                    <a:pt x="4120254" y="25239"/>
                  </a:cubicBezTo>
                  <a:lnTo>
                    <a:pt x="4120254" y="1722075"/>
                  </a:lnTo>
                  <a:cubicBezTo>
                    <a:pt x="4120254" y="1728768"/>
                    <a:pt x="4117595" y="1735188"/>
                    <a:pt x="4112862" y="1739921"/>
                  </a:cubicBezTo>
                  <a:cubicBezTo>
                    <a:pt x="4108129" y="1744654"/>
                    <a:pt x="4101709" y="1747313"/>
                    <a:pt x="4095016" y="1747313"/>
                  </a:cubicBezTo>
                  <a:lnTo>
                    <a:pt x="25239" y="1747313"/>
                  </a:lnTo>
                  <a:cubicBezTo>
                    <a:pt x="18545" y="1747313"/>
                    <a:pt x="12125" y="1744654"/>
                    <a:pt x="7392" y="1739921"/>
                  </a:cubicBezTo>
                  <a:cubicBezTo>
                    <a:pt x="2659" y="1735188"/>
                    <a:pt x="0" y="1728768"/>
                    <a:pt x="0" y="1722075"/>
                  </a:cubicBezTo>
                  <a:lnTo>
                    <a:pt x="0" y="25239"/>
                  </a:lnTo>
                  <a:cubicBezTo>
                    <a:pt x="0" y="18545"/>
                    <a:pt x="2659" y="12125"/>
                    <a:pt x="7392" y="7392"/>
                  </a:cubicBezTo>
                  <a:cubicBezTo>
                    <a:pt x="12125" y="2659"/>
                    <a:pt x="18545" y="0"/>
                    <a:pt x="25239" y="0"/>
                  </a:cubicBezTo>
                  <a:close/>
                </a:path>
              </a:pathLst>
            </a:custGeom>
            <a:solidFill>
              <a:srgbClr val="593C8F"/>
            </a:solidFill>
          </p:spPr>
          <p:txBody>
            <a:bodyPr/>
            <a:lstStyle/>
            <a:p>
              <a:endParaRPr lang="en-BD"/>
            </a:p>
          </p:txBody>
        </p:sp>
        <p:sp>
          <p:nvSpPr>
            <p:cNvPr id="5" name="TextBox 5"/>
            <p:cNvSpPr txBox="1"/>
            <p:nvPr/>
          </p:nvSpPr>
          <p:spPr>
            <a:xfrm>
              <a:off x="0" y="-47625"/>
              <a:ext cx="4120254" cy="17949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2332653" y="5495031"/>
            <a:ext cx="13613994" cy="2614295"/>
          </a:xfrm>
          <a:prstGeom prst="rect">
            <a:avLst/>
          </a:prstGeom>
        </p:spPr>
        <p:txBody>
          <a:bodyPr lIns="0" tIns="0" rIns="0" bIns="0" rtlCol="0" anchor="t">
            <a:spAutoFit/>
          </a:bodyPr>
          <a:lstStyle/>
          <a:p>
            <a:pPr algn="l">
              <a:lnSpc>
                <a:spcPts val="5039"/>
              </a:lnSpc>
            </a:pPr>
            <a:r>
              <a:rPr lang="en-US" sz="3599">
                <a:solidFill>
                  <a:srgbClr val="FFFFFF"/>
                </a:solidFill>
                <a:latin typeface="Oswald"/>
                <a:ea typeface="Oswald"/>
                <a:cs typeface="Oswald"/>
                <a:sym typeface="Oswald"/>
              </a:rPr>
              <a:t>Syntax : </a:t>
            </a:r>
          </a:p>
          <a:p>
            <a:pPr algn="l">
              <a:lnSpc>
                <a:spcPts val="3920"/>
              </a:lnSpc>
            </a:pPr>
            <a:r>
              <a:rPr lang="en-US" sz="2800">
                <a:solidFill>
                  <a:srgbClr val="FFFFFF"/>
                </a:solidFill>
                <a:latin typeface="Oswald"/>
                <a:ea typeface="Oswald"/>
                <a:cs typeface="Oswald"/>
                <a:sym typeface="Oswald"/>
              </a:rPr>
              <a:t>SELECT column_names FROM table1</a:t>
            </a:r>
          </a:p>
          <a:p>
            <a:pPr algn="l">
              <a:lnSpc>
                <a:spcPts val="3920"/>
              </a:lnSpc>
            </a:pPr>
            <a:r>
              <a:rPr lang="en-US" sz="2800">
                <a:solidFill>
                  <a:srgbClr val="FFFFFF"/>
                </a:solidFill>
                <a:latin typeface="Oswald"/>
                <a:ea typeface="Oswald"/>
                <a:cs typeface="Oswald"/>
                <a:sym typeface="Oswald"/>
              </a:rPr>
              <a:t>LEFT OUTER JOIN table2</a:t>
            </a:r>
          </a:p>
          <a:p>
            <a:pPr algn="l">
              <a:lnSpc>
                <a:spcPts val="3920"/>
              </a:lnSpc>
            </a:pPr>
            <a:r>
              <a:rPr lang="en-US" sz="2800">
                <a:solidFill>
                  <a:srgbClr val="FFFFFF"/>
                </a:solidFill>
                <a:latin typeface="Oswald"/>
                <a:ea typeface="Oswald"/>
                <a:cs typeface="Oswald"/>
                <a:sym typeface="Oswald"/>
              </a:rPr>
              <a:t>ON table1.column_name = table2.column_name;</a:t>
            </a:r>
          </a:p>
          <a:p>
            <a:pPr algn="l">
              <a:lnSpc>
                <a:spcPts val="3920"/>
              </a:lnSpc>
            </a:pPr>
            <a:endParaRPr lang="en-US" sz="2800">
              <a:solidFill>
                <a:srgbClr val="FFFFFF"/>
              </a:solidFill>
              <a:latin typeface="Oswald"/>
              <a:ea typeface="Oswald"/>
              <a:cs typeface="Oswald"/>
              <a:sym typeface="Oswald"/>
            </a:endParaRPr>
          </a:p>
        </p:txBody>
      </p:sp>
      <p:sp>
        <p:nvSpPr>
          <p:cNvPr id="7" name="AutoShape 7"/>
          <p:cNvSpPr/>
          <p:nvPr/>
        </p:nvSpPr>
        <p:spPr>
          <a:xfrm flipV="1">
            <a:off x="9296400" y="2254066"/>
            <a:ext cx="0" cy="7004234"/>
          </a:xfrm>
          <a:prstGeom prst="line">
            <a:avLst/>
          </a:prstGeom>
          <a:ln w="114300" cap="flat">
            <a:solidFill>
              <a:srgbClr val="FFFFFF"/>
            </a:solidFill>
            <a:prstDash val="solid"/>
            <a:headEnd type="none" w="sm" len="sm"/>
            <a:tailEnd type="none" w="sm" len="sm"/>
          </a:ln>
        </p:spPr>
        <p:txBody>
          <a:bodyPr/>
          <a:lstStyle/>
          <a:p>
            <a:endParaRPr lang="en-BD"/>
          </a:p>
        </p:txBody>
      </p:sp>
      <p:sp>
        <p:nvSpPr>
          <p:cNvPr id="8" name="Freeform 8"/>
          <p:cNvSpPr/>
          <p:nvPr/>
        </p:nvSpPr>
        <p:spPr>
          <a:xfrm>
            <a:off x="11036392" y="3867551"/>
            <a:ext cx="4253162" cy="2551897"/>
          </a:xfrm>
          <a:custGeom>
            <a:avLst/>
            <a:gdLst/>
            <a:ahLst/>
            <a:cxnLst/>
            <a:rect l="l" t="t" r="r" b="b"/>
            <a:pathLst>
              <a:path w="4253162" h="2551897">
                <a:moveTo>
                  <a:pt x="0" y="0"/>
                </a:moveTo>
                <a:lnTo>
                  <a:pt x="4253162" y="0"/>
                </a:lnTo>
                <a:lnTo>
                  <a:pt x="4253162" y="2551898"/>
                </a:lnTo>
                <a:lnTo>
                  <a:pt x="0" y="25518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9" name="TextBox 9"/>
          <p:cNvSpPr txBox="1"/>
          <p:nvPr/>
        </p:nvSpPr>
        <p:spPr>
          <a:xfrm>
            <a:off x="4066077" y="942975"/>
            <a:ext cx="9569336" cy="778511"/>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LEFT JOIN</a:t>
            </a:r>
          </a:p>
        </p:txBody>
      </p:sp>
      <p:sp>
        <p:nvSpPr>
          <p:cNvPr id="10" name="TextBox 10"/>
          <p:cNvSpPr txBox="1"/>
          <p:nvPr/>
        </p:nvSpPr>
        <p:spPr>
          <a:xfrm>
            <a:off x="2332653" y="2818346"/>
            <a:ext cx="5973735" cy="2577465"/>
          </a:xfrm>
          <a:prstGeom prst="rect">
            <a:avLst/>
          </a:prstGeom>
        </p:spPr>
        <p:txBody>
          <a:bodyPr lIns="0" tIns="0" rIns="0" bIns="0" rtlCol="0" anchor="t">
            <a:spAutoFit/>
          </a:bodyPr>
          <a:lstStyle/>
          <a:p>
            <a:pPr algn="just">
              <a:lnSpc>
                <a:spcPts val="4899"/>
              </a:lnSpc>
            </a:pPr>
            <a:r>
              <a:rPr lang="en-US" sz="3499">
                <a:solidFill>
                  <a:srgbClr val="FFFFFF"/>
                </a:solidFill>
                <a:latin typeface="Oswald"/>
                <a:ea typeface="Oswald"/>
                <a:cs typeface="Oswald"/>
                <a:sym typeface="Oswald"/>
              </a:rPr>
              <a:t>Definition:</a:t>
            </a:r>
          </a:p>
          <a:p>
            <a:pPr algn="just">
              <a:lnSpc>
                <a:spcPts val="3920"/>
              </a:lnSpc>
            </a:pPr>
            <a:r>
              <a:rPr lang="en-US" sz="2800">
                <a:solidFill>
                  <a:srgbClr val="FFFFFF"/>
                </a:solidFill>
                <a:latin typeface="Oswald"/>
                <a:ea typeface="Oswald"/>
                <a:cs typeface="Oswald"/>
                <a:sym typeface="Oswald"/>
              </a:rPr>
              <a:t>Returns all rows from the left table and matching rows from the right table. Non-matching rows in the right table are filled with NULL.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469562" y="2351464"/>
            <a:ext cx="15212623" cy="7211636"/>
            <a:chOff x="0" y="0"/>
            <a:chExt cx="4006617" cy="1899361"/>
          </a:xfrm>
        </p:grpSpPr>
        <p:sp>
          <p:nvSpPr>
            <p:cNvPr id="4" name="Freeform 4"/>
            <p:cNvSpPr/>
            <p:nvPr/>
          </p:nvSpPr>
          <p:spPr>
            <a:xfrm>
              <a:off x="0" y="0"/>
              <a:ext cx="4006617" cy="1899361"/>
            </a:xfrm>
            <a:custGeom>
              <a:avLst/>
              <a:gdLst/>
              <a:ahLst/>
              <a:cxnLst/>
              <a:rect l="l" t="t" r="r" b="b"/>
              <a:pathLst>
                <a:path w="4006617" h="1899361">
                  <a:moveTo>
                    <a:pt x="25955" y="0"/>
                  </a:moveTo>
                  <a:lnTo>
                    <a:pt x="3980662" y="0"/>
                  </a:lnTo>
                  <a:cubicBezTo>
                    <a:pt x="3987546" y="0"/>
                    <a:pt x="3994147" y="2734"/>
                    <a:pt x="3999015" y="7602"/>
                  </a:cubicBezTo>
                  <a:cubicBezTo>
                    <a:pt x="4003882" y="12469"/>
                    <a:pt x="4006617" y="19071"/>
                    <a:pt x="4006617" y="25955"/>
                  </a:cubicBezTo>
                  <a:lnTo>
                    <a:pt x="4006617" y="1873406"/>
                  </a:lnTo>
                  <a:cubicBezTo>
                    <a:pt x="4006617" y="1880290"/>
                    <a:pt x="4003882" y="1886892"/>
                    <a:pt x="3999015" y="1891759"/>
                  </a:cubicBezTo>
                  <a:cubicBezTo>
                    <a:pt x="3994147" y="1896626"/>
                    <a:pt x="3987546" y="1899361"/>
                    <a:pt x="3980662" y="1899361"/>
                  </a:cubicBezTo>
                  <a:lnTo>
                    <a:pt x="25955" y="1899361"/>
                  </a:lnTo>
                  <a:cubicBezTo>
                    <a:pt x="11620" y="1899361"/>
                    <a:pt x="0" y="1887741"/>
                    <a:pt x="0" y="1873406"/>
                  </a:cubicBezTo>
                  <a:lnTo>
                    <a:pt x="0" y="25955"/>
                  </a:lnTo>
                  <a:cubicBezTo>
                    <a:pt x="0" y="11620"/>
                    <a:pt x="11620" y="0"/>
                    <a:pt x="25955" y="0"/>
                  </a:cubicBezTo>
                  <a:close/>
                </a:path>
              </a:pathLst>
            </a:custGeom>
            <a:solidFill>
              <a:srgbClr val="593C8F"/>
            </a:solidFill>
          </p:spPr>
          <p:txBody>
            <a:bodyPr/>
            <a:lstStyle/>
            <a:p>
              <a:endParaRPr lang="en-BD"/>
            </a:p>
          </p:txBody>
        </p:sp>
        <p:sp>
          <p:nvSpPr>
            <p:cNvPr id="5" name="TextBox 5"/>
            <p:cNvSpPr txBox="1"/>
            <p:nvPr/>
          </p:nvSpPr>
          <p:spPr>
            <a:xfrm>
              <a:off x="0" y="-47625"/>
              <a:ext cx="4006617" cy="1946986"/>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9201150" y="2406466"/>
            <a:ext cx="0" cy="7156634"/>
          </a:xfrm>
          <a:prstGeom prst="line">
            <a:avLst/>
          </a:prstGeom>
          <a:ln w="114300" cap="flat">
            <a:solidFill>
              <a:srgbClr val="FFFFFF"/>
            </a:solidFill>
            <a:prstDash val="solid"/>
            <a:headEnd type="none" w="sm" len="sm"/>
            <a:tailEnd type="none" w="sm" len="sm"/>
          </a:ln>
        </p:spPr>
        <p:txBody>
          <a:bodyPr/>
          <a:lstStyle/>
          <a:p>
            <a:endParaRPr lang="en-BD"/>
          </a:p>
        </p:txBody>
      </p:sp>
      <p:sp>
        <p:nvSpPr>
          <p:cNvPr id="7" name="Freeform 7"/>
          <p:cNvSpPr/>
          <p:nvPr/>
        </p:nvSpPr>
        <p:spPr>
          <a:xfrm>
            <a:off x="10756363" y="4303790"/>
            <a:ext cx="4313274" cy="2587964"/>
          </a:xfrm>
          <a:custGeom>
            <a:avLst/>
            <a:gdLst/>
            <a:ahLst/>
            <a:cxnLst/>
            <a:rect l="l" t="t" r="r" b="b"/>
            <a:pathLst>
              <a:path w="4313274" h="2587964">
                <a:moveTo>
                  <a:pt x="0" y="0"/>
                </a:moveTo>
                <a:lnTo>
                  <a:pt x="4313274" y="0"/>
                </a:lnTo>
                <a:lnTo>
                  <a:pt x="4313274" y="2587964"/>
                </a:lnTo>
                <a:lnTo>
                  <a:pt x="0" y="25879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8" name="TextBox 8"/>
          <p:cNvSpPr txBox="1"/>
          <p:nvPr/>
        </p:nvSpPr>
        <p:spPr>
          <a:xfrm>
            <a:off x="6944603" y="942975"/>
            <a:ext cx="4513093" cy="778511"/>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RIGHT JOIN</a:t>
            </a:r>
          </a:p>
        </p:txBody>
      </p:sp>
      <p:sp>
        <p:nvSpPr>
          <p:cNvPr id="9" name="TextBox 9"/>
          <p:cNvSpPr txBox="1"/>
          <p:nvPr/>
        </p:nvSpPr>
        <p:spPr>
          <a:xfrm>
            <a:off x="2311621" y="3020307"/>
            <a:ext cx="6148130" cy="2577465"/>
          </a:xfrm>
          <a:prstGeom prst="rect">
            <a:avLst/>
          </a:prstGeom>
        </p:spPr>
        <p:txBody>
          <a:bodyPr lIns="0" tIns="0" rIns="0" bIns="0" rtlCol="0" anchor="t">
            <a:spAutoFit/>
          </a:bodyPr>
          <a:lstStyle/>
          <a:p>
            <a:pPr algn="just">
              <a:lnSpc>
                <a:spcPts val="4899"/>
              </a:lnSpc>
            </a:pPr>
            <a:r>
              <a:rPr lang="en-US" sz="3499">
                <a:solidFill>
                  <a:srgbClr val="FFFFFF"/>
                </a:solidFill>
                <a:latin typeface="Oswald"/>
                <a:ea typeface="Oswald"/>
                <a:cs typeface="Oswald"/>
                <a:sym typeface="Oswald"/>
              </a:rPr>
              <a:t>Definition:</a:t>
            </a:r>
          </a:p>
          <a:p>
            <a:pPr algn="just">
              <a:lnSpc>
                <a:spcPts val="3920"/>
              </a:lnSpc>
            </a:pPr>
            <a:r>
              <a:rPr lang="en-US" sz="2800">
                <a:solidFill>
                  <a:srgbClr val="FFFFFF"/>
                </a:solidFill>
                <a:latin typeface="Oswald"/>
                <a:ea typeface="Oswald"/>
                <a:cs typeface="Oswald"/>
                <a:sym typeface="Oswald"/>
              </a:rPr>
              <a:t>Returns all rows from the right table and matching rows from the left table. Non-matching rows in the left table are filled with NULL.</a:t>
            </a:r>
          </a:p>
        </p:txBody>
      </p:sp>
      <p:sp>
        <p:nvSpPr>
          <p:cNvPr id="10" name="TextBox 10"/>
          <p:cNvSpPr txBox="1"/>
          <p:nvPr/>
        </p:nvSpPr>
        <p:spPr>
          <a:xfrm>
            <a:off x="2311621" y="6141898"/>
            <a:ext cx="6525000" cy="2118995"/>
          </a:xfrm>
          <a:prstGeom prst="rect">
            <a:avLst/>
          </a:prstGeom>
        </p:spPr>
        <p:txBody>
          <a:bodyPr lIns="0" tIns="0" rIns="0" bIns="0" rtlCol="0" anchor="t">
            <a:spAutoFit/>
          </a:bodyPr>
          <a:lstStyle/>
          <a:p>
            <a:pPr algn="l">
              <a:lnSpc>
                <a:spcPts val="5039"/>
              </a:lnSpc>
            </a:pPr>
            <a:r>
              <a:rPr lang="en-US" sz="3599">
                <a:solidFill>
                  <a:srgbClr val="FFFFFF"/>
                </a:solidFill>
                <a:latin typeface="Oswald"/>
                <a:ea typeface="Oswald"/>
                <a:cs typeface="Oswald"/>
                <a:sym typeface="Oswald"/>
              </a:rPr>
              <a:t>Syntax : </a:t>
            </a:r>
          </a:p>
          <a:p>
            <a:pPr algn="l">
              <a:lnSpc>
                <a:spcPts val="3920"/>
              </a:lnSpc>
            </a:pPr>
            <a:r>
              <a:rPr lang="en-US" sz="2800">
                <a:solidFill>
                  <a:srgbClr val="FFFFFF"/>
                </a:solidFill>
                <a:latin typeface="Oswald"/>
                <a:ea typeface="Oswald"/>
                <a:cs typeface="Oswald"/>
                <a:sym typeface="Oswald"/>
              </a:rPr>
              <a:t>SELECT column_names FROM table1</a:t>
            </a:r>
          </a:p>
          <a:p>
            <a:pPr algn="l">
              <a:lnSpc>
                <a:spcPts val="3920"/>
              </a:lnSpc>
            </a:pPr>
            <a:r>
              <a:rPr lang="en-US" sz="2800">
                <a:solidFill>
                  <a:srgbClr val="FFFFFF"/>
                </a:solidFill>
                <a:latin typeface="Oswald"/>
                <a:ea typeface="Oswald"/>
                <a:cs typeface="Oswald"/>
                <a:sym typeface="Oswald"/>
              </a:rPr>
              <a:t>RIGHT OUTER JOIN table2</a:t>
            </a:r>
          </a:p>
          <a:p>
            <a:pPr algn="l">
              <a:lnSpc>
                <a:spcPts val="3920"/>
              </a:lnSpc>
            </a:pPr>
            <a:r>
              <a:rPr lang="en-US" sz="2800">
                <a:solidFill>
                  <a:srgbClr val="FFFFFF"/>
                </a:solidFill>
                <a:latin typeface="Oswald"/>
                <a:ea typeface="Oswald"/>
                <a:cs typeface="Oswald"/>
                <a:sym typeface="Oswald"/>
              </a:rPr>
              <a:t>ON table1.column_name = table2.column_name;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401436" y="2101666"/>
            <a:ext cx="15485129" cy="7156634"/>
            <a:chOff x="0" y="0"/>
            <a:chExt cx="4078388" cy="1884875"/>
          </a:xfrm>
        </p:grpSpPr>
        <p:sp>
          <p:nvSpPr>
            <p:cNvPr id="4" name="Freeform 4"/>
            <p:cNvSpPr/>
            <p:nvPr/>
          </p:nvSpPr>
          <p:spPr>
            <a:xfrm>
              <a:off x="0" y="0"/>
              <a:ext cx="4078388" cy="1884875"/>
            </a:xfrm>
            <a:custGeom>
              <a:avLst/>
              <a:gdLst/>
              <a:ahLst/>
              <a:cxnLst/>
              <a:rect l="l" t="t" r="r" b="b"/>
              <a:pathLst>
                <a:path w="4078388" h="1884875">
                  <a:moveTo>
                    <a:pt x="25498" y="0"/>
                  </a:moveTo>
                  <a:lnTo>
                    <a:pt x="4052890" y="0"/>
                  </a:lnTo>
                  <a:cubicBezTo>
                    <a:pt x="4066972" y="0"/>
                    <a:pt x="4078388" y="11416"/>
                    <a:pt x="4078388" y="25498"/>
                  </a:cubicBezTo>
                  <a:lnTo>
                    <a:pt x="4078388" y="1859377"/>
                  </a:lnTo>
                  <a:cubicBezTo>
                    <a:pt x="4078388" y="1873459"/>
                    <a:pt x="4066972" y="1884875"/>
                    <a:pt x="4052890" y="1884875"/>
                  </a:cubicBezTo>
                  <a:lnTo>
                    <a:pt x="25498" y="1884875"/>
                  </a:lnTo>
                  <a:cubicBezTo>
                    <a:pt x="11416" y="1884875"/>
                    <a:pt x="0" y="1873459"/>
                    <a:pt x="0" y="1859377"/>
                  </a:cubicBezTo>
                  <a:lnTo>
                    <a:pt x="0" y="25498"/>
                  </a:lnTo>
                  <a:cubicBezTo>
                    <a:pt x="0" y="11416"/>
                    <a:pt x="11416" y="0"/>
                    <a:pt x="25498" y="0"/>
                  </a:cubicBezTo>
                  <a:close/>
                </a:path>
              </a:pathLst>
            </a:custGeom>
            <a:solidFill>
              <a:srgbClr val="593C8F"/>
            </a:solidFill>
          </p:spPr>
          <p:txBody>
            <a:bodyPr/>
            <a:lstStyle/>
            <a:p>
              <a:endParaRPr lang="en-BD"/>
            </a:p>
          </p:txBody>
        </p:sp>
        <p:sp>
          <p:nvSpPr>
            <p:cNvPr id="5" name="TextBox 5"/>
            <p:cNvSpPr txBox="1"/>
            <p:nvPr/>
          </p:nvSpPr>
          <p:spPr>
            <a:xfrm>
              <a:off x="0" y="-47625"/>
              <a:ext cx="4078388" cy="1932500"/>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9201150" y="2101666"/>
            <a:ext cx="0" cy="7156634"/>
          </a:xfrm>
          <a:prstGeom prst="line">
            <a:avLst/>
          </a:prstGeom>
          <a:ln w="114300" cap="flat">
            <a:solidFill>
              <a:srgbClr val="FFFFFF"/>
            </a:solidFill>
            <a:prstDash val="solid"/>
            <a:headEnd type="none" w="sm" len="sm"/>
            <a:tailEnd type="none" w="sm" len="sm"/>
          </a:ln>
        </p:spPr>
        <p:txBody>
          <a:bodyPr/>
          <a:lstStyle/>
          <a:p>
            <a:endParaRPr lang="en-BD"/>
          </a:p>
        </p:txBody>
      </p:sp>
      <p:sp>
        <p:nvSpPr>
          <p:cNvPr id="7" name="Freeform 7"/>
          <p:cNvSpPr/>
          <p:nvPr/>
        </p:nvSpPr>
        <p:spPr>
          <a:xfrm>
            <a:off x="10630476" y="4159710"/>
            <a:ext cx="4446869" cy="3040547"/>
          </a:xfrm>
          <a:custGeom>
            <a:avLst/>
            <a:gdLst/>
            <a:ahLst/>
            <a:cxnLst/>
            <a:rect l="l" t="t" r="r" b="b"/>
            <a:pathLst>
              <a:path w="4446869" h="3040547">
                <a:moveTo>
                  <a:pt x="0" y="0"/>
                </a:moveTo>
                <a:lnTo>
                  <a:pt x="4446869" y="0"/>
                </a:lnTo>
                <a:lnTo>
                  <a:pt x="4446869" y="3040546"/>
                </a:lnTo>
                <a:lnTo>
                  <a:pt x="0" y="30405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8" name="TextBox 8"/>
          <p:cNvSpPr txBox="1"/>
          <p:nvPr/>
        </p:nvSpPr>
        <p:spPr>
          <a:xfrm>
            <a:off x="2208976" y="3061335"/>
            <a:ext cx="6148130" cy="2082165"/>
          </a:xfrm>
          <a:prstGeom prst="rect">
            <a:avLst/>
          </a:prstGeom>
        </p:spPr>
        <p:txBody>
          <a:bodyPr lIns="0" tIns="0" rIns="0" bIns="0" rtlCol="0" anchor="t">
            <a:spAutoFit/>
          </a:bodyPr>
          <a:lstStyle/>
          <a:p>
            <a:pPr algn="just">
              <a:lnSpc>
                <a:spcPts val="4899"/>
              </a:lnSpc>
            </a:pPr>
            <a:r>
              <a:rPr lang="en-US" sz="3499">
                <a:solidFill>
                  <a:srgbClr val="FFFFFF"/>
                </a:solidFill>
                <a:latin typeface="Oswald"/>
                <a:ea typeface="Oswald"/>
                <a:cs typeface="Oswald"/>
                <a:sym typeface="Oswald"/>
              </a:rPr>
              <a:t>Definition:</a:t>
            </a:r>
          </a:p>
          <a:p>
            <a:pPr algn="just">
              <a:lnSpc>
                <a:spcPts val="3920"/>
              </a:lnSpc>
            </a:pPr>
            <a:r>
              <a:rPr lang="en-US" sz="2800">
                <a:solidFill>
                  <a:srgbClr val="FFFFFF"/>
                </a:solidFill>
                <a:latin typeface="Oswald"/>
                <a:ea typeface="Oswald"/>
                <a:cs typeface="Oswald"/>
                <a:sym typeface="Oswald"/>
              </a:rPr>
              <a:t>Returns all rows when there is a match in either table. Non-matching rows are filled with NULL.</a:t>
            </a:r>
          </a:p>
        </p:txBody>
      </p:sp>
      <p:sp>
        <p:nvSpPr>
          <p:cNvPr id="9" name="TextBox 9"/>
          <p:cNvSpPr txBox="1"/>
          <p:nvPr/>
        </p:nvSpPr>
        <p:spPr>
          <a:xfrm>
            <a:off x="2208976" y="5603783"/>
            <a:ext cx="6525000" cy="2614295"/>
          </a:xfrm>
          <a:prstGeom prst="rect">
            <a:avLst/>
          </a:prstGeom>
        </p:spPr>
        <p:txBody>
          <a:bodyPr lIns="0" tIns="0" rIns="0" bIns="0" rtlCol="0" anchor="t">
            <a:spAutoFit/>
          </a:bodyPr>
          <a:lstStyle/>
          <a:p>
            <a:pPr algn="l">
              <a:lnSpc>
                <a:spcPts val="5039"/>
              </a:lnSpc>
            </a:pPr>
            <a:r>
              <a:rPr lang="en-US" sz="3599">
                <a:solidFill>
                  <a:srgbClr val="FFFFFF"/>
                </a:solidFill>
                <a:latin typeface="Oswald"/>
                <a:ea typeface="Oswald"/>
                <a:cs typeface="Oswald"/>
                <a:sym typeface="Oswald"/>
              </a:rPr>
              <a:t>Syntax : </a:t>
            </a:r>
          </a:p>
          <a:p>
            <a:pPr algn="l">
              <a:lnSpc>
                <a:spcPts val="3920"/>
              </a:lnSpc>
            </a:pPr>
            <a:r>
              <a:rPr lang="en-US" sz="2800">
                <a:solidFill>
                  <a:srgbClr val="FFFFFF"/>
                </a:solidFill>
                <a:latin typeface="Oswald"/>
                <a:ea typeface="Oswald"/>
                <a:cs typeface="Oswald"/>
                <a:sym typeface="Oswald"/>
              </a:rPr>
              <a:t>SELECT column_names FROM table1</a:t>
            </a:r>
          </a:p>
          <a:p>
            <a:pPr algn="l">
              <a:lnSpc>
                <a:spcPts val="3920"/>
              </a:lnSpc>
            </a:pPr>
            <a:r>
              <a:rPr lang="en-US" sz="2800">
                <a:solidFill>
                  <a:srgbClr val="FFFFFF"/>
                </a:solidFill>
                <a:latin typeface="Oswald"/>
                <a:ea typeface="Oswald"/>
                <a:cs typeface="Oswald"/>
                <a:sym typeface="Oswald"/>
              </a:rPr>
              <a:t>FULL OUTER JOIN table2</a:t>
            </a:r>
          </a:p>
          <a:p>
            <a:pPr algn="l">
              <a:lnSpc>
                <a:spcPts val="3920"/>
              </a:lnSpc>
            </a:pPr>
            <a:r>
              <a:rPr lang="en-US" sz="2800">
                <a:solidFill>
                  <a:srgbClr val="FFFFFF"/>
                </a:solidFill>
                <a:latin typeface="Oswald"/>
                <a:ea typeface="Oswald"/>
                <a:cs typeface="Oswald"/>
                <a:sym typeface="Oswald"/>
              </a:rPr>
              <a:t>ON table1.column_name = table2.column_name;</a:t>
            </a:r>
          </a:p>
          <a:p>
            <a:pPr algn="l">
              <a:lnSpc>
                <a:spcPts val="3920"/>
              </a:lnSpc>
            </a:pPr>
            <a:endParaRPr lang="en-US" sz="2800">
              <a:solidFill>
                <a:srgbClr val="FFFFFF"/>
              </a:solidFill>
              <a:latin typeface="Oswald"/>
              <a:ea typeface="Oswald"/>
              <a:cs typeface="Oswald"/>
              <a:sym typeface="Oswald"/>
            </a:endParaRPr>
          </a:p>
        </p:txBody>
      </p:sp>
      <p:sp>
        <p:nvSpPr>
          <p:cNvPr id="10" name="TextBox 10"/>
          <p:cNvSpPr txBox="1"/>
          <p:nvPr/>
        </p:nvSpPr>
        <p:spPr>
          <a:xfrm>
            <a:off x="6887453" y="942975"/>
            <a:ext cx="4513093" cy="778511"/>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FULL OUTER JOIN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0" y="0"/>
            <a:ext cx="9586149" cy="10287000"/>
            <a:chOff x="0" y="0"/>
            <a:chExt cx="2524747" cy="2709333"/>
          </a:xfrm>
        </p:grpSpPr>
        <p:sp>
          <p:nvSpPr>
            <p:cNvPr id="4" name="Freeform 4"/>
            <p:cNvSpPr/>
            <p:nvPr/>
          </p:nvSpPr>
          <p:spPr>
            <a:xfrm>
              <a:off x="0" y="0"/>
              <a:ext cx="2524747" cy="2709333"/>
            </a:xfrm>
            <a:custGeom>
              <a:avLst/>
              <a:gdLst/>
              <a:ahLst/>
              <a:cxnLst/>
              <a:rect l="l" t="t" r="r" b="b"/>
              <a:pathLst>
                <a:path w="2524747" h="2709333">
                  <a:moveTo>
                    <a:pt x="0" y="0"/>
                  </a:moveTo>
                  <a:lnTo>
                    <a:pt x="2524747" y="0"/>
                  </a:lnTo>
                  <a:lnTo>
                    <a:pt x="2524747" y="2709333"/>
                  </a:lnTo>
                  <a:lnTo>
                    <a:pt x="0" y="2709333"/>
                  </a:lnTo>
                  <a:close/>
                </a:path>
              </a:pathLst>
            </a:custGeom>
            <a:solidFill>
              <a:srgbClr val="593C8F"/>
            </a:solidFill>
          </p:spPr>
          <p:txBody>
            <a:bodyPr/>
            <a:lstStyle/>
            <a:p>
              <a:endParaRPr lang="en-BD"/>
            </a:p>
          </p:txBody>
        </p:sp>
        <p:sp>
          <p:nvSpPr>
            <p:cNvPr id="5" name="TextBox 5"/>
            <p:cNvSpPr txBox="1"/>
            <p:nvPr/>
          </p:nvSpPr>
          <p:spPr>
            <a:xfrm>
              <a:off x="0" y="-76200"/>
              <a:ext cx="2524747" cy="2785533"/>
            </a:xfrm>
            <a:prstGeom prst="rect">
              <a:avLst/>
            </a:prstGeom>
          </p:spPr>
          <p:txBody>
            <a:bodyPr lIns="50800" tIns="50800" rIns="50800" bIns="50800" rtlCol="0" anchor="ctr"/>
            <a:lstStyle/>
            <a:p>
              <a:pPr algn="ctr">
                <a:lnSpc>
                  <a:spcPts val="5459"/>
                </a:lnSpc>
              </a:pPr>
              <a:endParaRPr/>
            </a:p>
          </p:txBody>
        </p:sp>
      </p:grpSp>
      <p:grpSp>
        <p:nvGrpSpPr>
          <p:cNvPr id="6" name="Group 6"/>
          <p:cNvGrpSpPr>
            <a:grpSpLocks noChangeAspect="1"/>
          </p:cNvGrpSpPr>
          <p:nvPr/>
        </p:nvGrpSpPr>
        <p:grpSpPr>
          <a:xfrm>
            <a:off x="11332267" y="2384487"/>
            <a:ext cx="5342784" cy="5518027"/>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31628" t="-28975" r="-31628" b="-28975"/>
              </a:stretch>
            </a:blipFill>
          </p:spPr>
          <p:txBody>
            <a:bodyPr/>
            <a:lstStyle/>
            <a:p>
              <a:endParaRPr lang="en-BD"/>
            </a:p>
          </p:txBody>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txBody>
            <a:bodyPr/>
            <a:lstStyle/>
            <a:p>
              <a:endParaRPr lang="en-BD"/>
            </a:p>
          </p:txBody>
        </p:sp>
      </p:grpSp>
      <p:sp>
        <p:nvSpPr>
          <p:cNvPr id="9" name="TextBox 9"/>
          <p:cNvSpPr txBox="1"/>
          <p:nvPr/>
        </p:nvSpPr>
        <p:spPr>
          <a:xfrm>
            <a:off x="854931" y="1379517"/>
            <a:ext cx="7876288" cy="6522996"/>
          </a:xfrm>
          <a:prstGeom prst="rect">
            <a:avLst/>
          </a:prstGeom>
        </p:spPr>
        <p:txBody>
          <a:bodyPr lIns="0" tIns="0" rIns="0" bIns="0" rtlCol="0" anchor="t">
            <a:spAutoFit/>
          </a:bodyPr>
          <a:lstStyle/>
          <a:p>
            <a:pPr algn="ctr">
              <a:lnSpc>
                <a:spcPts val="6319"/>
              </a:lnSpc>
            </a:pPr>
            <a:r>
              <a:rPr lang="en-US" sz="4514" b="1">
                <a:solidFill>
                  <a:srgbClr val="FFFFFF"/>
                </a:solidFill>
                <a:latin typeface="Oswald Bold"/>
                <a:ea typeface="Oswald Bold"/>
                <a:cs typeface="Oswald Bold"/>
                <a:sym typeface="Oswald Bold"/>
              </a:rPr>
              <a:t> What is Subquery?</a:t>
            </a:r>
          </a:p>
          <a:p>
            <a:pPr algn="l">
              <a:lnSpc>
                <a:spcPts val="5199"/>
              </a:lnSpc>
            </a:pPr>
            <a:r>
              <a:rPr lang="en-US" sz="3714" b="1">
                <a:solidFill>
                  <a:srgbClr val="FFFFFF"/>
                </a:solidFill>
                <a:latin typeface="Oswald Bold"/>
                <a:ea typeface="Oswald Bold"/>
                <a:cs typeface="Oswald Bold"/>
                <a:sym typeface="Oswald Bold"/>
              </a:rPr>
              <a:t>Definition:</a:t>
            </a:r>
          </a:p>
          <a:p>
            <a:pPr marL="672342" lvl="1" indent="-336171" algn="just">
              <a:lnSpc>
                <a:spcPts val="4359"/>
              </a:lnSpc>
              <a:buFont typeface="Arial"/>
              <a:buChar char="•"/>
            </a:pPr>
            <a:r>
              <a:rPr lang="en-US" sz="3114" b="1">
                <a:solidFill>
                  <a:srgbClr val="FFFFFF"/>
                </a:solidFill>
                <a:latin typeface="Oswald Bold"/>
                <a:ea typeface="Oswald Bold"/>
                <a:cs typeface="Oswald Bold"/>
                <a:sym typeface="Oswald Bold"/>
              </a:rPr>
              <a:t>A subquery is a query nested within another SQL query, often used to compute intermediate results.</a:t>
            </a:r>
          </a:p>
          <a:p>
            <a:pPr algn="l">
              <a:lnSpc>
                <a:spcPts val="5199"/>
              </a:lnSpc>
            </a:pPr>
            <a:r>
              <a:rPr lang="en-US" sz="3714" b="1">
                <a:solidFill>
                  <a:srgbClr val="FFFFFF"/>
                </a:solidFill>
                <a:latin typeface="Oswald Bold"/>
                <a:ea typeface="Oswald Bold"/>
                <a:cs typeface="Oswald Bold"/>
                <a:sym typeface="Oswald Bold"/>
              </a:rPr>
              <a:t>Purpose:</a:t>
            </a:r>
          </a:p>
          <a:p>
            <a:pPr marL="672342" lvl="1" indent="-336171" algn="l">
              <a:lnSpc>
                <a:spcPts val="4359"/>
              </a:lnSpc>
              <a:buFont typeface="Arial"/>
              <a:buChar char="•"/>
            </a:pPr>
            <a:r>
              <a:rPr lang="en-US" sz="3114" b="1">
                <a:solidFill>
                  <a:srgbClr val="FFFFFF"/>
                </a:solidFill>
                <a:latin typeface="Oswald Bold"/>
                <a:ea typeface="Oswald Bold"/>
                <a:cs typeface="Oswald Bold"/>
                <a:sym typeface="Oswald Bold"/>
              </a:rPr>
              <a:t>Break down complex problems into smaller, manageable pieces.</a:t>
            </a:r>
          </a:p>
          <a:p>
            <a:pPr marL="672342" lvl="1" indent="-336171" algn="l">
              <a:lnSpc>
                <a:spcPts val="4359"/>
              </a:lnSpc>
              <a:buFont typeface="Arial"/>
              <a:buChar char="•"/>
            </a:pPr>
            <a:r>
              <a:rPr lang="en-US" sz="3114" b="1">
                <a:solidFill>
                  <a:srgbClr val="FFFFFF"/>
                </a:solidFill>
                <a:latin typeface="Oswald Bold"/>
                <a:ea typeface="Oswald Bold"/>
                <a:cs typeface="Oswald Bold"/>
                <a:sym typeface="Oswald Bold"/>
              </a:rPr>
              <a:t>Enhance modularity and improve query readability.</a:t>
            </a:r>
          </a:p>
          <a:p>
            <a:pPr algn="ctr">
              <a:lnSpc>
                <a:spcPts val="4359"/>
              </a:lnSpc>
              <a:spcBef>
                <a:spcPct val="0"/>
              </a:spcBef>
            </a:pPr>
            <a:endParaRPr lang="en-US" sz="3114" b="1">
              <a:solidFill>
                <a:srgbClr val="FFFFFF"/>
              </a:solidFill>
              <a:latin typeface="Oswald Bold"/>
              <a:ea typeface="Oswald Bold"/>
              <a:cs typeface="Oswald Bold"/>
              <a:sym typeface="Oswald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859370" y="1467008"/>
            <a:ext cx="14569260" cy="7352984"/>
            <a:chOff x="0" y="0"/>
            <a:chExt cx="3837171" cy="1936588"/>
          </a:xfrm>
        </p:grpSpPr>
        <p:sp>
          <p:nvSpPr>
            <p:cNvPr id="4" name="Freeform 4"/>
            <p:cNvSpPr/>
            <p:nvPr/>
          </p:nvSpPr>
          <p:spPr>
            <a:xfrm>
              <a:off x="0" y="0"/>
              <a:ext cx="3837171" cy="1936588"/>
            </a:xfrm>
            <a:custGeom>
              <a:avLst/>
              <a:gdLst/>
              <a:ahLst/>
              <a:cxnLst/>
              <a:rect l="l" t="t" r="r" b="b"/>
              <a:pathLst>
                <a:path w="3837171" h="1936588">
                  <a:moveTo>
                    <a:pt x="0" y="0"/>
                  </a:moveTo>
                  <a:lnTo>
                    <a:pt x="3837171" y="0"/>
                  </a:lnTo>
                  <a:lnTo>
                    <a:pt x="3837171" y="1936588"/>
                  </a:lnTo>
                  <a:lnTo>
                    <a:pt x="0" y="1936588"/>
                  </a:lnTo>
                  <a:close/>
                </a:path>
              </a:pathLst>
            </a:custGeom>
            <a:solidFill>
              <a:srgbClr val="593C8F"/>
            </a:solidFill>
          </p:spPr>
          <p:txBody>
            <a:bodyPr/>
            <a:lstStyle/>
            <a:p>
              <a:endParaRPr lang="en-BD"/>
            </a:p>
          </p:txBody>
        </p:sp>
        <p:sp>
          <p:nvSpPr>
            <p:cNvPr id="5" name="TextBox 5"/>
            <p:cNvSpPr txBox="1"/>
            <p:nvPr/>
          </p:nvSpPr>
          <p:spPr>
            <a:xfrm>
              <a:off x="0" y="-47625"/>
              <a:ext cx="3837171" cy="1984213"/>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012337" y="2109225"/>
            <a:ext cx="8263326" cy="688973"/>
          </a:xfrm>
          <a:prstGeom prst="rect">
            <a:avLst/>
          </a:prstGeom>
        </p:spPr>
        <p:txBody>
          <a:bodyPr lIns="0" tIns="0" rIns="0" bIns="0" rtlCol="0" anchor="t">
            <a:spAutoFit/>
          </a:bodyPr>
          <a:lstStyle/>
          <a:p>
            <a:pPr algn="ctr">
              <a:lnSpc>
                <a:spcPts val="5600"/>
              </a:lnSpc>
            </a:pPr>
            <a:r>
              <a:rPr lang="en-US" sz="4000" b="1">
                <a:solidFill>
                  <a:srgbClr val="FBFCFC"/>
                </a:solidFill>
                <a:latin typeface="Oswald Bold"/>
                <a:ea typeface="Oswald Bold"/>
                <a:cs typeface="Oswald Bold"/>
                <a:sym typeface="Oswald Bold"/>
              </a:rPr>
              <a:t>COMMON USES</a:t>
            </a:r>
          </a:p>
        </p:txBody>
      </p:sp>
      <p:sp>
        <p:nvSpPr>
          <p:cNvPr id="7" name="TextBox 7"/>
          <p:cNvSpPr txBox="1"/>
          <p:nvPr/>
        </p:nvSpPr>
        <p:spPr>
          <a:xfrm>
            <a:off x="2886582" y="3717157"/>
            <a:ext cx="12514836" cy="2970732"/>
          </a:xfrm>
          <a:prstGeom prst="rect">
            <a:avLst/>
          </a:prstGeom>
        </p:spPr>
        <p:txBody>
          <a:bodyPr lIns="0" tIns="0" rIns="0" bIns="0" rtlCol="0" anchor="t">
            <a:spAutoFit/>
          </a:bodyPr>
          <a:lstStyle/>
          <a:p>
            <a:pPr marL="727094" lvl="1" indent="-363547" algn="just">
              <a:lnSpc>
                <a:spcPts val="4714"/>
              </a:lnSpc>
              <a:buFont typeface="Arial"/>
              <a:buChar char="•"/>
            </a:pPr>
            <a:r>
              <a:rPr lang="en-US" sz="3367" b="1">
                <a:solidFill>
                  <a:srgbClr val="FBFCFC"/>
                </a:solidFill>
                <a:latin typeface="Oswald Bold"/>
                <a:ea typeface="Oswald Bold"/>
                <a:cs typeface="Oswald Bold"/>
                <a:sym typeface="Oswald Bold"/>
              </a:rPr>
              <a:t>SELECT Clause: For derived columns.</a:t>
            </a:r>
          </a:p>
          <a:p>
            <a:pPr algn="just">
              <a:lnSpc>
                <a:spcPts val="4714"/>
              </a:lnSpc>
            </a:pPr>
            <a:endParaRPr lang="en-US" sz="3367" b="1">
              <a:solidFill>
                <a:srgbClr val="FBFCFC"/>
              </a:solidFill>
              <a:latin typeface="Oswald Bold"/>
              <a:ea typeface="Oswald Bold"/>
              <a:cs typeface="Oswald Bold"/>
              <a:sym typeface="Oswald Bold"/>
            </a:endParaRPr>
          </a:p>
          <a:p>
            <a:pPr marL="727094" lvl="1" indent="-363547" algn="just">
              <a:lnSpc>
                <a:spcPts val="4714"/>
              </a:lnSpc>
              <a:buFont typeface="Arial"/>
              <a:buChar char="•"/>
            </a:pPr>
            <a:r>
              <a:rPr lang="en-US" sz="3367" b="1">
                <a:solidFill>
                  <a:srgbClr val="FBFCFC"/>
                </a:solidFill>
                <a:latin typeface="Oswald Bold"/>
                <a:ea typeface="Oswald Bold"/>
                <a:cs typeface="Oswald Bold"/>
                <a:sym typeface="Oswald Bold"/>
              </a:rPr>
              <a:t>WHERE Clause: To filter data based on results from another query.</a:t>
            </a:r>
          </a:p>
          <a:p>
            <a:pPr algn="just">
              <a:lnSpc>
                <a:spcPts val="4714"/>
              </a:lnSpc>
            </a:pPr>
            <a:endParaRPr lang="en-US" sz="3367" b="1">
              <a:solidFill>
                <a:srgbClr val="FBFCFC"/>
              </a:solidFill>
              <a:latin typeface="Oswald Bold"/>
              <a:ea typeface="Oswald Bold"/>
              <a:cs typeface="Oswald Bold"/>
              <a:sym typeface="Oswald Bold"/>
            </a:endParaRPr>
          </a:p>
          <a:p>
            <a:pPr marL="727094" lvl="1" indent="-363547" algn="just">
              <a:lnSpc>
                <a:spcPts val="4714"/>
              </a:lnSpc>
              <a:spcBef>
                <a:spcPct val="0"/>
              </a:spcBef>
              <a:buFont typeface="Arial"/>
              <a:buChar char="•"/>
            </a:pPr>
            <a:r>
              <a:rPr lang="en-US" sz="3367" b="1">
                <a:solidFill>
                  <a:srgbClr val="FBFCFC"/>
                </a:solidFill>
                <a:latin typeface="Oswald Bold"/>
                <a:ea typeface="Oswald Bold"/>
                <a:cs typeface="Oswald Bold"/>
                <a:sym typeface="Oswald Bold"/>
              </a:rPr>
              <a:t>FROM Clause: Used as a derived table or temporary dataset</a:t>
            </a:r>
            <a:r>
              <a:rPr lang="en-US" sz="3367">
                <a:solidFill>
                  <a:srgbClr val="FBFCFC"/>
                </a:solidFill>
                <a:latin typeface="Oswald"/>
                <a:ea typeface="Oswald"/>
                <a:cs typeface="Oswald"/>
                <a:sym typeface="Oswald"/>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593C8F"/>
            </a:solidFill>
          </p:spPr>
          <p:txBody>
            <a:bodyPr/>
            <a:lstStyle/>
            <a:p>
              <a:endParaRPr lang="en-BD"/>
            </a:p>
          </p:txBody>
        </p:sp>
        <p:sp>
          <p:nvSpPr>
            <p:cNvPr id="4" name="TextBox 4"/>
            <p:cNvSpPr txBox="1"/>
            <p:nvPr/>
          </p:nvSpPr>
          <p:spPr>
            <a:xfrm>
              <a:off x="0" y="-76200"/>
              <a:ext cx="4816593" cy="2785533"/>
            </a:xfrm>
            <a:prstGeom prst="rect">
              <a:avLst/>
            </a:prstGeom>
          </p:spPr>
          <p:txBody>
            <a:bodyPr lIns="50800" tIns="50800" rIns="50800" bIns="50800" rtlCol="0" anchor="ctr"/>
            <a:lstStyle/>
            <a:p>
              <a:pPr algn="ctr">
                <a:lnSpc>
                  <a:spcPts val="5459"/>
                </a:lnSpc>
              </a:pPr>
              <a:endParaRPr/>
            </a:p>
          </p:txBody>
        </p:sp>
      </p:grpSp>
      <p:sp>
        <p:nvSpPr>
          <p:cNvPr id="5" name="Freeform 5"/>
          <p:cNvSpPr/>
          <p:nvPr/>
        </p:nvSpPr>
        <p:spPr>
          <a:xfrm>
            <a:off x="2977040" y="2501782"/>
            <a:ext cx="12333920" cy="5283436"/>
          </a:xfrm>
          <a:custGeom>
            <a:avLst/>
            <a:gdLst/>
            <a:ahLst/>
            <a:cxnLst/>
            <a:rect l="l" t="t" r="r" b="b"/>
            <a:pathLst>
              <a:path w="12333920" h="5283436">
                <a:moveTo>
                  <a:pt x="0" y="0"/>
                </a:moveTo>
                <a:lnTo>
                  <a:pt x="12333920" y="0"/>
                </a:lnTo>
                <a:lnTo>
                  <a:pt x="12333920" y="5283436"/>
                </a:lnTo>
                <a:lnTo>
                  <a:pt x="0" y="5283436"/>
                </a:lnTo>
                <a:lnTo>
                  <a:pt x="0" y="0"/>
                </a:lnTo>
                <a:close/>
              </a:path>
            </a:pathLst>
          </a:custGeom>
          <a:blipFill>
            <a:blip r:embed="rId2"/>
            <a:stretch>
              <a:fillRect t="-5880" b="-5880"/>
            </a:stretch>
          </a:blipFill>
        </p:spPr>
        <p:txBody>
          <a:bodyPr/>
          <a:lstStyle/>
          <a:p>
            <a:endParaRPr lang="en-B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9332902" y="0"/>
            <a:ext cx="358344" cy="10287000"/>
            <a:chOff x="0" y="0"/>
            <a:chExt cx="94379" cy="2709333"/>
          </a:xfrm>
        </p:grpSpPr>
        <p:sp>
          <p:nvSpPr>
            <p:cNvPr id="4" name="Freeform 4"/>
            <p:cNvSpPr/>
            <p:nvPr/>
          </p:nvSpPr>
          <p:spPr>
            <a:xfrm>
              <a:off x="0" y="0"/>
              <a:ext cx="94379" cy="2709333"/>
            </a:xfrm>
            <a:custGeom>
              <a:avLst/>
              <a:gdLst/>
              <a:ahLst/>
              <a:cxnLst/>
              <a:rect l="l" t="t" r="r" b="b"/>
              <a:pathLst>
                <a:path w="94379" h="2709333">
                  <a:moveTo>
                    <a:pt x="0" y="0"/>
                  </a:moveTo>
                  <a:lnTo>
                    <a:pt x="94379" y="0"/>
                  </a:lnTo>
                  <a:lnTo>
                    <a:pt x="94379" y="2709333"/>
                  </a:lnTo>
                  <a:lnTo>
                    <a:pt x="0" y="2709333"/>
                  </a:lnTo>
                  <a:close/>
                </a:path>
              </a:pathLst>
            </a:custGeom>
            <a:solidFill>
              <a:srgbClr val="593C8F"/>
            </a:solidFill>
          </p:spPr>
          <p:txBody>
            <a:bodyPr/>
            <a:lstStyle/>
            <a:p>
              <a:endParaRPr lang="en-BD"/>
            </a:p>
          </p:txBody>
        </p:sp>
        <p:sp>
          <p:nvSpPr>
            <p:cNvPr id="5" name="TextBox 5"/>
            <p:cNvSpPr txBox="1"/>
            <p:nvPr/>
          </p:nvSpPr>
          <p:spPr>
            <a:xfrm>
              <a:off x="0" y="-76200"/>
              <a:ext cx="94379" cy="2785533"/>
            </a:xfrm>
            <a:prstGeom prst="rect">
              <a:avLst/>
            </a:prstGeom>
          </p:spPr>
          <p:txBody>
            <a:bodyPr lIns="50800" tIns="50800" rIns="50800" bIns="50800" rtlCol="0" anchor="ctr"/>
            <a:lstStyle/>
            <a:p>
              <a:pPr algn="ctr">
                <a:lnSpc>
                  <a:spcPts val="5459"/>
                </a:lnSpc>
              </a:pPr>
              <a:endParaRPr/>
            </a:p>
          </p:txBody>
        </p:sp>
      </p:grpSp>
      <p:sp>
        <p:nvSpPr>
          <p:cNvPr id="6" name="Freeform 6"/>
          <p:cNvSpPr/>
          <p:nvPr/>
        </p:nvSpPr>
        <p:spPr>
          <a:xfrm>
            <a:off x="1247858" y="5692179"/>
            <a:ext cx="6402074" cy="2684713"/>
          </a:xfrm>
          <a:custGeom>
            <a:avLst/>
            <a:gdLst/>
            <a:ahLst/>
            <a:cxnLst/>
            <a:rect l="l" t="t" r="r" b="b"/>
            <a:pathLst>
              <a:path w="6402074" h="2684713">
                <a:moveTo>
                  <a:pt x="0" y="0"/>
                </a:moveTo>
                <a:lnTo>
                  <a:pt x="6402074" y="0"/>
                </a:lnTo>
                <a:lnTo>
                  <a:pt x="6402074" y="2684713"/>
                </a:lnTo>
                <a:lnTo>
                  <a:pt x="0" y="2684713"/>
                </a:lnTo>
                <a:lnTo>
                  <a:pt x="0" y="0"/>
                </a:lnTo>
                <a:close/>
              </a:path>
            </a:pathLst>
          </a:custGeom>
          <a:blipFill>
            <a:blip r:embed="rId3"/>
            <a:stretch>
              <a:fillRect t="-3019" b="-3019"/>
            </a:stretch>
          </a:blipFill>
        </p:spPr>
        <p:txBody>
          <a:bodyPr/>
          <a:lstStyle/>
          <a:p>
            <a:endParaRPr lang="en-BD"/>
          </a:p>
        </p:txBody>
      </p:sp>
      <p:sp>
        <p:nvSpPr>
          <p:cNvPr id="7" name="Freeform 7"/>
          <p:cNvSpPr/>
          <p:nvPr/>
        </p:nvSpPr>
        <p:spPr>
          <a:xfrm>
            <a:off x="10291322" y="2336622"/>
            <a:ext cx="7228456" cy="3226693"/>
          </a:xfrm>
          <a:custGeom>
            <a:avLst/>
            <a:gdLst/>
            <a:ahLst/>
            <a:cxnLst/>
            <a:rect l="l" t="t" r="r" b="b"/>
            <a:pathLst>
              <a:path w="7228456" h="3226693">
                <a:moveTo>
                  <a:pt x="0" y="0"/>
                </a:moveTo>
                <a:lnTo>
                  <a:pt x="7228456" y="0"/>
                </a:lnTo>
                <a:lnTo>
                  <a:pt x="7228456" y="3226693"/>
                </a:lnTo>
                <a:lnTo>
                  <a:pt x="0" y="3226693"/>
                </a:lnTo>
                <a:lnTo>
                  <a:pt x="0" y="0"/>
                </a:lnTo>
                <a:close/>
              </a:path>
            </a:pathLst>
          </a:custGeom>
          <a:blipFill>
            <a:blip r:embed="rId4"/>
            <a:stretch>
              <a:fillRect r="-1164"/>
            </a:stretch>
          </a:blipFill>
        </p:spPr>
        <p:txBody>
          <a:bodyPr/>
          <a:lstStyle/>
          <a:p>
            <a:endParaRPr lang="en-BD"/>
          </a:p>
        </p:txBody>
      </p:sp>
      <p:sp>
        <p:nvSpPr>
          <p:cNvPr id="8" name="TextBox 8"/>
          <p:cNvSpPr txBox="1"/>
          <p:nvPr/>
        </p:nvSpPr>
        <p:spPr>
          <a:xfrm>
            <a:off x="608110" y="942975"/>
            <a:ext cx="7681569" cy="795021"/>
          </a:xfrm>
          <a:prstGeom prst="rect">
            <a:avLst/>
          </a:prstGeom>
        </p:spPr>
        <p:txBody>
          <a:bodyPr lIns="0" tIns="0" rIns="0" bIns="0" rtlCol="0" anchor="t">
            <a:spAutoFit/>
          </a:bodyPr>
          <a:lstStyle/>
          <a:p>
            <a:pPr algn="ctr">
              <a:lnSpc>
                <a:spcPts val="6579"/>
              </a:lnSpc>
              <a:spcBef>
                <a:spcPct val="0"/>
              </a:spcBef>
            </a:pPr>
            <a:r>
              <a:rPr lang="en-US" sz="4699" b="1">
                <a:solidFill>
                  <a:srgbClr val="593C8F"/>
                </a:solidFill>
                <a:latin typeface="Oswald Bold"/>
                <a:ea typeface="Oswald Bold"/>
                <a:cs typeface="Oswald Bold"/>
                <a:sym typeface="Oswald Bold"/>
              </a:rPr>
              <a:t>SCALAR SUBQUERY</a:t>
            </a:r>
          </a:p>
        </p:txBody>
      </p:sp>
      <p:sp>
        <p:nvSpPr>
          <p:cNvPr id="9" name="TextBox 9"/>
          <p:cNvSpPr txBox="1"/>
          <p:nvPr/>
        </p:nvSpPr>
        <p:spPr>
          <a:xfrm>
            <a:off x="1028700" y="2279472"/>
            <a:ext cx="7699781" cy="2491209"/>
          </a:xfrm>
          <a:prstGeom prst="rect">
            <a:avLst/>
          </a:prstGeom>
        </p:spPr>
        <p:txBody>
          <a:bodyPr lIns="0" tIns="0" rIns="0" bIns="0" rtlCol="0" anchor="t">
            <a:spAutoFit/>
          </a:bodyPr>
          <a:lstStyle/>
          <a:p>
            <a:pPr algn="l">
              <a:lnSpc>
                <a:spcPts val="4021"/>
              </a:lnSpc>
            </a:pPr>
            <a:r>
              <a:rPr lang="en-US" sz="2872" b="1">
                <a:solidFill>
                  <a:srgbClr val="593C8F"/>
                </a:solidFill>
                <a:latin typeface="Oswald Bold"/>
                <a:ea typeface="Oswald Bold"/>
                <a:cs typeface="Oswald Bold"/>
                <a:sym typeface="Oswald Bold"/>
              </a:rPr>
              <a:t>A scalar subquery returns a single value. It can be used in situations where a single value is needed.</a:t>
            </a:r>
          </a:p>
          <a:p>
            <a:pPr algn="l">
              <a:lnSpc>
                <a:spcPts val="3789"/>
              </a:lnSpc>
            </a:pPr>
            <a:endParaRPr lang="en-US" sz="2872" b="1">
              <a:solidFill>
                <a:srgbClr val="593C8F"/>
              </a:solidFill>
              <a:latin typeface="Oswald Bold"/>
              <a:ea typeface="Oswald Bold"/>
              <a:cs typeface="Oswald Bold"/>
              <a:sym typeface="Oswald Bold"/>
            </a:endParaRPr>
          </a:p>
          <a:p>
            <a:pPr algn="l">
              <a:lnSpc>
                <a:spcPts val="4021"/>
              </a:lnSpc>
              <a:spcBef>
                <a:spcPct val="0"/>
              </a:spcBef>
            </a:pPr>
            <a:r>
              <a:rPr lang="en-US" sz="2872" b="1">
                <a:solidFill>
                  <a:srgbClr val="593C8F"/>
                </a:solidFill>
                <a:latin typeface="Oswald Bold"/>
                <a:ea typeface="Oswald Bold"/>
                <a:cs typeface="Oswald Bold"/>
                <a:sym typeface="Oswald Bold"/>
              </a:rPr>
              <a:t>Example: Find the employee who earns the highest salary:</a:t>
            </a:r>
          </a:p>
        </p:txBody>
      </p:sp>
      <p:sp>
        <p:nvSpPr>
          <p:cNvPr id="10" name="TextBox 10"/>
          <p:cNvSpPr txBox="1"/>
          <p:nvPr/>
        </p:nvSpPr>
        <p:spPr>
          <a:xfrm>
            <a:off x="10486650" y="5960749"/>
            <a:ext cx="6837799" cy="1073786"/>
          </a:xfrm>
          <a:prstGeom prst="rect">
            <a:avLst/>
          </a:prstGeom>
        </p:spPr>
        <p:txBody>
          <a:bodyPr lIns="0" tIns="0" rIns="0" bIns="0" rtlCol="0" anchor="t">
            <a:spAutoFit/>
          </a:bodyPr>
          <a:lstStyle/>
          <a:p>
            <a:pPr algn="ctr">
              <a:lnSpc>
                <a:spcPts val="4339"/>
              </a:lnSpc>
              <a:spcBef>
                <a:spcPct val="0"/>
              </a:spcBef>
            </a:pPr>
            <a:r>
              <a:rPr lang="en-US" sz="3099">
                <a:solidFill>
                  <a:srgbClr val="593C8F"/>
                </a:solidFill>
                <a:latin typeface="Oswald"/>
                <a:ea typeface="Oswald"/>
                <a:cs typeface="Oswald"/>
                <a:sym typeface="Oswald"/>
              </a:rPr>
              <a:t>Here, the scalar subquery SELECT MAX(salary) FROM employees returns the highest salary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8478228" y="0"/>
            <a:ext cx="471129" cy="10287000"/>
            <a:chOff x="0" y="0"/>
            <a:chExt cx="124083" cy="2709333"/>
          </a:xfrm>
        </p:grpSpPr>
        <p:sp>
          <p:nvSpPr>
            <p:cNvPr id="4" name="Freeform 4"/>
            <p:cNvSpPr/>
            <p:nvPr/>
          </p:nvSpPr>
          <p:spPr>
            <a:xfrm>
              <a:off x="0" y="0"/>
              <a:ext cx="124083" cy="2709333"/>
            </a:xfrm>
            <a:custGeom>
              <a:avLst/>
              <a:gdLst/>
              <a:ahLst/>
              <a:cxnLst/>
              <a:rect l="l" t="t" r="r" b="b"/>
              <a:pathLst>
                <a:path w="124083" h="2709333">
                  <a:moveTo>
                    <a:pt x="0" y="0"/>
                  </a:moveTo>
                  <a:lnTo>
                    <a:pt x="124083" y="0"/>
                  </a:lnTo>
                  <a:lnTo>
                    <a:pt x="124083"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124083"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5778814"/>
            <a:ext cx="6429799" cy="2568895"/>
          </a:xfrm>
          <a:custGeom>
            <a:avLst/>
            <a:gdLst/>
            <a:ahLst/>
            <a:cxnLst/>
            <a:rect l="l" t="t" r="r" b="b"/>
            <a:pathLst>
              <a:path w="6429799" h="2568895">
                <a:moveTo>
                  <a:pt x="0" y="0"/>
                </a:moveTo>
                <a:lnTo>
                  <a:pt x="6429799" y="0"/>
                </a:lnTo>
                <a:lnTo>
                  <a:pt x="6429799" y="2568894"/>
                </a:lnTo>
                <a:lnTo>
                  <a:pt x="0" y="2568894"/>
                </a:lnTo>
                <a:lnTo>
                  <a:pt x="0" y="0"/>
                </a:lnTo>
                <a:close/>
              </a:path>
            </a:pathLst>
          </a:custGeom>
          <a:blipFill>
            <a:blip r:embed="rId3"/>
            <a:stretch>
              <a:fillRect t="-5649" b="-5649"/>
            </a:stretch>
          </a:blipFill>
        </p:spPr>
        <p:txBody>
          <a:bodyPr/>
          <a:lstStyle/>
          <a:p>
            <a:endParaRPr lang="en-BD"/>
          </a:p>
        </p:txBody>
      </p:sp>
      <p:sp>
        <p:nvSpPr>
          <p:cNvPr id="7" name="Freeform 7"/>
          <p:cNvSpPr/>
          <p:nvPr/>
        </p:nvSpPr>
        <p:spPr>
          <a:xfrm>
            <a:off x="9712655" y="1028700"/>
            <a:ext cx="7546645" cy="2865100"/>
          </a:xfrm>
          <a:custGeom>
            <a:avLst/>
            <a:gdLst/>
            <a:ahLst/>
            <a:cxnLst/>
            <a:rect l="l" t="t" r="r" b="b"/>
            <a:pathLst>
              <a:path w="7546645" h="2865100">
                <a:moveTo>
                  <a:pt x="0" y="0"/>
                </a:moveTo>
                <a:lnTo>
                  <a:pt x="7546645" y="0"/>
                </a:lnTo>
                <a:lnTo>
                  <a:pt x="7546645" y="2865100"/>
                </a:lnTo>
                <a:lnTo>
                  <a:pt x="0" y="2865100"/>
                </a:lnTo>
                <a:lnTo>
                  <a:pt x="0" y="0"/>
                </a:lnTo>
                <a:close/>
              </a:path>
            </a:pathLst>
          </a:custGeom>
          <a:blipFill>
            <a:blip r:embed="rId4"/>
            <a:stretch>
              <a:fillRect r="-1579"/>
            </a:stretch>
          </a:blipFill>
        </p:spPr>
        <p:txBody>
          <a:bodyPr/>
          <a:lstStyle/>
          <a:p>
            <a:endParaRPr lang="en-BD"/>
          </a:p>
        </p:txBody>
      </p:sp>
      <p:sp>
        <p:nvSpPr>
          <p:cNvPr id="8" name="Freeform 8"/>
          <p:cNvSpPr/>
          <p:nvPr/>
        </p:nvSpPr>
        <p:spPr>
          <a:xfrm>
            <a:off x="9611061" y="6119446"/>
            <a:ext cx="7648239" cy="3323750"/>
          </a:xfrm>
          <a:custGeom>
            <a:avLst/>
            <a:gdLst/>
            <a:ahLst/>
            <a:cxnLst/>
            <a:rect l="l" t="t" r="r" b="b"/>
            <a:pathLst>
              <a:path w="7648239" h="3323750">
                <a:moveTo>
                  <a:pt x="0" y="0"/>
                </a:moveTo>
                <a:lnTo>
                  <a:pt x="7648239" y="0"/>
                </a:lnTo>
                <a:lnTo>
                  <a:pt x="7648239" y="3323750"/>
                </a:lnTo>
                <a:lnTo>
                  <a:pt x="0" y="3323750"/>
                </a:lnTo>
                <a:lnTo>
                  <a:pt x="0" y="0"/>
                </a:lnTo>
                <a:close/>
              </a:path>
            </a:pathLst>
          </a:custGeom>
          <a:blipFill>
            <a:blip r:embed="rId5"/>
            <a:stretch>
              <a:fillRect t="-1486" b="-1486"/>
            </a:stretch>
          </a:blipFill>
        </p:spPr>
        <p:txBody>
          <a:bodyPr/>
          <a:lstStyle/>
          <a:p>
            <a:endParaRPr lang="en-BD"/>
          </a:p>
        </p:txBody>
      </p:sp>
      <p:sp>
        <p:nvSpPr>
          <p:cNvPr id="9" name="TextBox 9"/>
          <p:cNvSpPr txBox="1"/>
          <p:nvPr/>
        </p:nvSpPr>
        <p:spPr>
          <a:xfrm>
            <a:off x="513123" y="933450"/>
            <a:ext cx="7541862" cy="804884"/>
          </a:xfrm>
          <a:prstGeom prst="rect">
            <a:avLst/>
          </a:prstGeom>
        </p:spPr>
        <p:txBody>
          <a:bodyPr lIns="0" tIns="0" rIns="0" bIns="0" rtlCol="0" anchor="t">
            <a:spAutoFit/>
          </a:bodyPr>
          <a:lstStyle/>
          <a:p>
            <a:pPr algn="ctr">
              <a:lnSpc>
                <a:spcPts val="6561"/>
              </a:lnSpc>
              <a:spcBef>
                <a:spcPct val="0"/>
              </a:spcBef>
            </a:pPr>
            <a:r>
              <a:rPr lang="en-US" sz="4686" b="1">
                <a:solidFill>
                  <a:srgbClr val="593C8F"/>
                </a:solidFill>
                <a:latin typeface="Oswald Bold"/>
                <a:ea typeface="Oswald Bold"/>
                <a:cs typeface="Oswald Bold"/>
                <a:sym typeface="Oswald Bold"/>
              </a:rPr>
              <a:t>SINGLE-ROW SUBQUERIE</a:t>
            </a:r>
          </a:p>
        </p:txBody>
      </p:sp>
      <p:sp>
        <p:nvSpPr>
          <p:cNvPr id="10" name="TextBox 10"/>
          <p:cNvSpPr txBox="1"/>
          <p:nvPr/>
        </p:nvSpPr>
        <p:spPr>
          <a:xfrm>
            <a:off x="1028700" y="2156410"/>
            <a:ext cx="6950149" cy="2555240"/>
          </a:xfrm>
          <a:prstGeom prst="rect">
            <a:avLst/>
          </a:prstGeom>
        </p:spPr>
        <p:txBody>
          <a:bodyPr lIns="0" tIns="0" rIns="0" bIns="0" rtlCol="0" anchor="t">
            <a:spAutoFit/>
          </a:bodyPr>
          <a:lstStyle/>
          <a:p>
            <a:pPr algn="l">
              <a:lnSpc>
                <a:spcPts val="4060"/>
              </a:lnSpc>
            </a:pPr>
            <a:r>
              <a:rPr lang="en-US" sz="2900">
                <a:solidFill>
                  <a:srgbClr val="593C8F"/>
                </a:solidFill>
                <a:latin typeface="Oswald"/>
                <a:ea typeface="Oswald"/>
                <a:cs typeface="Oswald"/>
                <a:sym typeface="Oswald"/>
              </a:rPr>
              <a:t>A single-row subquery returns a single row. It can be used with comparison operators like =, &gt;, &lt;, etc.</a:t>
            </a:r>
          </a:p>
          <a:p>
            <a:pPr algn="l">
              <a:lnSpc>
                <a:spcPts val="4060"/>
              </a:lnSpc>
            </a:pPr>
            <a:endParaRPr lang="en-US" sz="2900">
              <a:solidFill>
                <a:srgbClr val="593C8F"/>
              </a:solidFill>
              <a:latin typeface="Oswald"/>
              <a:ea typeface="Oswald"/>
              <a:cs typeface="Oswald"/>
              <a:sym typeface="Oswald"/>
            </a:endParaRPr>
          </a:p>
          <a:p>
            <a:pPr algn="l">
              <a:lnSpc>
                <a:spcPts val="4060"/>
              </a:lnSpc>
              <a:spcBef>
                <a:spcPct val="0"/>
              </a:spcBef>
            </a:pPr>
            <a:r>
              <a:rPr lang="en-US" sz="2900">
                <a:solidFill>
                  <a:srgbClr val="593C8F"/>
                </a:solidFill>
                <a:latin typeface="Oswald"/>
                <a:ea typeface="Oswald"/>
                <a:cs typeface="Oswald"/>
                <a:sym typeface="Oswald"/>
              </a:rPr>
              <a:t>Example1: Find the employee whose salary is equal to the highest salary</a:t>
            </a:r>
          </a:p>
        </p:txBody>
      </p:sp>
      <p:sp>
        <p:nvSpPr>
          <p:cNvPr id="11" name="TextBox 11"/>
          <p:cNvSpPr txBox="1"/>
          <p:nvPr/>
        </p:nvSpPr>
        <p:spPr>
          <a:xfrm>
            <a:off x="9611061" y="4293382"/>
            <a:ext cx="7854381" cy="1552576"/>
          </a:xfrm>
          <a:prstGeom prst="rect">
            <a:avLst/>
          </a:prstGeom>
        </p:spPr>
        <p:txBody>
          <a:bodyPr lIns="0" tIns="0" rIns="0" bIns="0" rtlCol="0" anchor="t">
            <a:spAutoFit/>
          </a:bodyPr>
          <a:lstStyle/>
          <a:p>
            <a:pPr algn="l">
              <a:lnSpc>
                <a:spcPts val="4199"/>
              </a:lnSpc>
              <a:spcBef>
                <a:spcPct val="0"/>
              </a:spcBef>
            </a:pPr>
            <a:r>
              <a:rPr lang="en-US" sz="2999">
                <a:solidFill>
                  <a:srgbClr val="593C8F"/>
                </a:solidFill>
                <a:latin typeface="Oswald"/>
                <a:ea typeface="Oswald"/>
                <a:cs typeface="Oswald"/>
                <a:sym typeface="Oswald"/>
              </a:rPr>
              <a:t>Example2: Find the name of the employee whose salary is greater than the salary of the employee with employee_id = 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sp>
        <p:nvSpPr>
          <p:cNvPr id="3" name="AutoShape 3"/>
          <p:cNvSpPr/>
          <p:nvPr/>
        </p:nvSpPr>
        <p:spPr>
          <a:xfrm flipH="1">
            <a:off x="1028720" y="2186817"/>
            <a:ext cx="0" cy="0"/>
          </a:xfrm>
          <a:prstGeom prst="line">
            <a:avLst/>
          </a:prstGeom>
          <a:ln w="19050" cap="flat">
            <a:solidFill>
              <a:srgbClr val="000000"/>
            </a:solidFill>
            <a:prstDash val="solid"/>
            <a:headEnd type="none" w="sm" len="sm"/>
            <a:tailEnd type="none" w="sm" len="sm"/>
          </a:ln>
        </p:spPr>
        <p:txBody>
          <a:bodyPr/>
          <a:lstStyle/>
          <a:p>
            <a:endParaRPr lang="en-BD"/>
          </a:p>
        </p:txBody>
      </p:sp>
      <p:grpSp>
        <p:nvGrpSpPr>
          <p:cNvPr id="4" name="Group 4"/>
          <p:cNvGrpSpPr/>
          <p:nvPr/>
        </p:nvGrpSpPr>
        <p:grpSpPr>
          <a:xfrm>
            <a:off x="-1016682" y="-138594"/>
            <a:ext cx="10160682" cy="10574432"/>
            <a:chOff x="0" y="0"/>
            <a:chExt cx="2676064" cy="2785036"/>
          </a:xfrm>
        </p:grpSpPr>
        <p:sp>
          <p:nvSpPr>
            <p:cNvPr id="5" name="Freeform 5"/>
            <p:cNvSpPr/>
            <p:nvPr/>
          </p:nvSpPr>
          <p:spPr>
            <a:xfrm>
              <a:off x="0" y="0"/>
              <a:ext cx="2676064" cy="2785036"/>
            </a:xfrm>
            <a:custGeom>
              <a:avLst/>
              <a:gdLst/>
              <a:ahLst/>
              <a:cxnLst/>
              <a:rect l="l" t="t" r="r" b="b"/>
              <a:pathLst>
                <a:path w="2676064" h="2785036">
                  <a:moveTo>
                    <a:pt x="0" y="0"/>
                  </a:moveTo>
                  <a:lnTo>
                    <a:pt x="2676064" y="0"/>
                  </a:lnTo>
                  <a:lnTo>
                    <a:pt x="2676064" y="2785036"/>
                  </a:lnTo>
                  <a:lnTo>
                    <a:pt x="0" y="2785036"/>
                  </a:lnTo>
                  <a:close/>
                </a:path>
              </a:pathLst>
            </a:custGeom>
            <a:solidFill>
              <a:srgbClr val="593C8F"/>
            </a:solidFill>
          </p:spPr>
          <p:txBody>
            <a:bodyPr/>
            <a:lstStyle/>
            <a:p>
              <a:endParaRPr lang="en-BD"/>
            </a:p>
          </p:txBody>
        </p:sp>
        <p:sp>
          <p:nvSpPr>
            <p:cNvPr id="6" name="TextBox 6"/>
            <p:cNvSpPr txBox="1"/>
            <p:nvPr/>
          </p:nvSpPr>
          <p:spPr>
            <a:xfrm>
              <a:off x="0" y="-47625"/>
              <a:ext cx="2676064" cy="2832661"/>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12084498" y="8001457"/>
            <a:ext cx="3036500" cy="535528"/>
          </a:xfrm>
          <a:custGeom>
            <a:avLst/>
            <a:gdLst/>
            <a:ahLst/>
            <a:cxnLst/>
            <a:rect l="l" t="t" r="r" b="b"/>
            <a:pathLst>
              <a:path w="3036500" h="535528">
                <a:moveTo>
                  <a:pt x="0" y="0"/>
                </a:moveTo>
                <a:lnTo>
                  <a:pt x="3036500" y="0"/>
                </a:lnTo>
                <a:lnTo>
                  <a:pt x="3036500" y="535529"/>
                </a:lnTo>
                <a:lnTo>
                  <a:pt x="0" y="535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8" name="Freeform 8"/>
          <p:cNvSpPr/>
          <p:nvPr/>
        </p:nvSpPr>
        <p:spPr>
          <a:xfrm>
            <a:off x="12428317" y="5296866"/>
            <a:ext cx="2011415" cy="2247391"/>
          </a:xfrm>
          <a:custGeom>
            <a:avLst/>
            <a:gdLst/>
            <a:ahLst/>
            <a:cxnLst/>
            <a:rect l="l" t="t" r="r" b="b"/>
            <a:pathLst>
              <a:path w="2011415" h="2247391">
                <a:moveTo>
                  <a:pt x="0" y="0"/>
                </a:moveTo>
                <a:lnTo>
                  <a:pt x="2011415" y="0"/>
                </a:lnTo>
                <a:lnTo>
                  <a:pt x="2011415" y="2247391"/>
                </a:lnTo>
                <a:lnTo>
                  <a:pt x="0" y="2247391"/>
                </a:lnTo>
                <a:lnTo>
                  <a:pt x="0" y="0"/>
                </a:lnTo>
                <a:close/>
              </a:path>
            </a:pathLst>
          </a:custGeom>
          <a:blipFill>
            <a:blip r:embed="rId5"/>
            <a:stretch>
              <a:fillRect/>
            </a:stretch>
          </a:blipFill>
        </p:spPr>
        <p:txBody>
          <a:bodyPr/>
          <a:lstStyle/>
          <a:p>
            <a:endParaRPr lang="en-BD"/>
          </a:p>
        </p:txBody>
      </p:sp>
      <p:sp>
        <p:nvSpPr>
          <p:cNvPr id="9" name="TextBox 9"/>
          <p:cNvSpPr txBox="1"/>
          <p:nvPr/>
        </p:nvSpPr>
        <p:spPr>
          <a:xfrm>
            <a:off x="1066800" y="3305068"/>
            <a:ext cx="3342580" cy="628650"/>
          </a:xfrm>
          <a:prstGeom prst="rect">
            <a:avLst/>
          </a:prstGeom>
        </p:spPr>
        <p:txBody>
          <a:bodyPr wrap="square" lIns="0" tIns="0" rIns="0" bIns="0" rtlCol="0" anchor="t">
            <a:spAutoFit/>
          </a:bodyPr>
          <a:lstStyle/>
          <a:p>
            <a:pPr algn="ctr">
              <a:lnSpc>
                <a:spcPts val="4919"/>
              </a:lnSpc>
              <a:spcBef>
                <a:spcPct val="0"/>
              </a:spcBef>
            </a:pPr>
            <a:r>
              <a:rPr lang="en-US" sz="4099" b="1" dirty="0">
                <a:solidFill>
                  <a:srgbClr val="FFFFFF"/>
                </a:solidFill>
                <a:latin typeface="Oswald Bold"/>
                <a:ea typeface="Oswald Bold"/>
                <a:cs typeface="Oswald Bold"/>
                <a:sym typeface="Oswald Bold"/>
              </a:rPr>
              <a:t>SUBMITTED TO</a:t>
            </a:r>
          </a:p>
        </p:txBody>
      </p:sp>
      <p:sp>
        <p:nvSpPr>
          <p:cNvPr id="10" name="TextBox 10"/>
          <p:cNvSpPr txBox="1"/>
          <p:nvPr/>
        </p:nvSpPr>
        <p:spPr>
          <a:xfrm>
            <a:off x="1229420" y="4177072"/>
            <a:ext cx="7103319" cy="1943100"/>
          </a:xfrm>
          <a:prstGeom prst="rect">
            <a:avLst/>
          </a:prstGeom>
        </p:spPr>
        <p:txBody>
          <a:bodyPr lIns="0" tIns="0" rIns="0" bIns="0" rtlCol="0" anchor="t">
            <a:spAutoFit/>
          </a:bodyPr>
          <a:lstStyle/>
          <a:p>
            <a:pPr algn="just">
              <a:lnSpc>
                <a:spcPts val="3839"/>
              </a:lnSpc>
            </a:pPr>
            <a:r>
              <a:rPr lang="en-US" sz="3199" b="1">
                <a:solidFill>
                  <a:srgbClr val="FFFFFF"/>
                </a:solidFill>
                <a:latin typeface="Oswald Bold"/>
                <a:ea typeface="Oswald Bold"/>
                <a:cs typeface="Oswald Bold"/>
                <a:sym typeface="Oswald Bold"/>
              </a:rPr>
              <a:t>Tapushe Rabaya Toma</a:t>
            </a:r>
          </a:p>
          <a:p>
            <a:pPr algn="just">
              <a:lnSpc>
                <a:spcPts val="3839"/>
              </a:lnSpc>
            </a:pPr>
            <a:r>
              <a:rPr lang="en-US" sz="3199" b="1">
                <a:solidFill>
                  <a:srgbClr val="FFFFFF"/>
                </a:solidFill>
                <a:latin typeface="Oswald Bold"/>
                <a:ea typeface="Oswald Bold"/>
                <a:cs typeface="Oswald Bold"/>
                <a:sym typeface="Oswald Bold"/>
              </a:rPr>
              <a:t>Assistant Professor</a:t>
            </a:r>
          </a:p>
          <a:p>
            <a:pPr algn="just">
              <a:lnSpc>
                <a:spcPts val="3839"/>
              </a:lnSpc>
            </a:pPr>
            <a:r>
              <a:rPr lang="en-US" sz="3199" b="1">
                <a:solidFill>
                  <a:srgbClr val="FFFFFF"/>
                </a:solidFill>
                <a:latin typeface="Oswald Bold"/>
                <a:ea typeface="Oswald Bold"/>
                <a:cs typeface="Oswald Bold"/>
                <a:sym typeface="Oswald Bold"/>
              </a:rPr>
              <a:t>Department Of Software Engineering</a:t>
            </a:r>
          </a:p>
          <a:p>
            <a:pPr algn="just">
              <a:lnSpc>
                <a:spcPts val="3839"/>
              </a:lnSpc>
              <a:spcBef>
                <a:spcPct val="0"/>
              </a:spcBef>
            </a:pPr>
            <a:r>
              <a:rPr lang="en-US" sz="3199" b="1">
                <a:solidFill>
                  <a:srgbClr val="FFFFFF"/>
                </a:solidFill>
                <a:latin typeface="Oswald Bold"/>
                <a:ea typeface="Oswald Bold"/>
                <a:cs typeface="Oswald Bold"/>
                <a:sym typeface="Oswald Bold"/>
              </a:rPr>
              <a:t>Daffodil International University</a:t>
            </a:r>
          </a:p>
        </p:txBody>
      </p:sp>
      <p:sp>
        <p:nvSpPr>
          <p:cNvPr id="11" name="TextBox 11"/>
          <p:cNvSpPr txBox="1"/>
          <p:nvPr/>
        </p:nvSpPr>
        <p:spPr>
          <a:xfrm>
            <a:off x="10485193" y="1558167"/>
            <a:ext cx="5479702" cy="628650"/>
          </a:xfrm>
          <a:prstGeom prst="rect">
            <a:avLst/>
          </a:prstGeom>
        </p:spPr>
        <p:txBody>
          <a:bodyPr lIns="0" tIns="0" rIns="0" bIns="0" rtlCol="0" anchor="t">
            <a:spAutoFit/>
          </a:bodyPr>
          <a:lstStyle/>
          <a:p>
            <a:pPr algn="just">
              <a:lnSpc>
                <a:spcPts val="4919"/>
              </a:lnSpc>
              <a:spcBef>
                <a:spcPct val="0"/>
              </a:spcBef>
            </a:pPr>
            <a:r>
              <a:rPr lang="en-US" sz="4099" b="1">
                <a:solidFill>
                  <a:srgbClr val="593C8F"/>
                </a:solidFill>
                <a:latin typeface="Oswald Bold"/>
                <a:ea typeface="Oswald Bold"/>
                <a:cs typeface="Oswald Bold"/>
                <a:sym typeface="Oswald Bold"/>
              </a:rPr>
              <a:t>TABLE OF CONTENTS</a:t>
            </a:r>
          </a:p>
        </p:txBody>
      </p:sp>
      <p:sp>
        <p:nvSpPr>
          <p:cNvPr id="12" name="TextBox 12"/>
          <p:cNvSpPr txBox="1"/>
          <p:nvPr/>
        </p:nvSpPr>
        <p:spPr>
          <a:xfrm>
            <a:off x="10485193" y="2647843"/>
            <a:ext cx="7909078" cy="1943100"/>
          </a:xfrm>
          <a:prstGeom prst="rect">
            <a:avLst/>
          </a:prstGeom>
        </p:spPr>
        <p:txBody>
          <a:bodyPr lIns="0" tIns="0" rIns="0" bIns="0" rtlCol="0" anchor="t">
            <a:spAutoFit/>
          </a:bodyPr>
          <a:lstStyle/>
          <a:p>
            <a:pPr marL="690877" lvl="1" indent="-345439" algn="just">
              <a:lnSpc>
                <a:spcPts val="3839"/>
              </a:lnSpc>
              <a:buFont typeface="Arial"/>
              <a:buChar char="•"/>
            </a:pPr>
            <a:r>
              <a:rPr lang="en-US" sz="3199" b="1">
                <a:solidFill>
                  <a:srgbClr val="593C8F"/>
                </a:solidFill>
                <a:latin typeface="Oswald Bold"/>
                <a:ea typeface="Oswald Bold"/>
                <a:cs typeface="Oswald Bold"/>
                <a:sym typeface="Oswald Bold"/>
              </a:rPr>
              <a:t>Basic SQL</a:t>
            </a:r>
          </a:p>
          <a:p>
            <a:pPr marL="690877" lvl="1" indent="-345439" algn="just">
              <a:lnSpc>
                <a:spcPts val="3839"/>
              </a:lnSpc>
              <a:buFont typeface="Arial"/>
              <a:buChar char="•"/>
            </a:pPr>
            <a:r>
              <a:rPr lang="en-US" sz="3199" b="1">
                <a:solidFill>
                  <a:srgbClr val="593C8F"/>
                </a:solidFill>
                <a:latin typeface="Oswald Bold"/>
                <a:ea typeface="Oswald Bold"/>
                <a:cs typeface="Oswald Bold"/>
                <a:sym typeface="Oswald Bold"/>
              </a:rPr>
              <a:t>Joins in SQL</a:t>
            </a:r>
          </a:p>
          <a:p>
            <a:pPr marL="690877" lvl="1" indent="-345439" algn="just">
              <a:lnSpc>
                <a:spcPts val="3839"/>
              </a:lnSpc>
              <a:buFont typeface="Arial"/>
              <a:buChar char="•"/>
            </a:pPr>
            <a:r>
              <a:rPr lang="en-US" sz="3199" b="1">
                <a:solidFill>
                  <a:srgbClr val="593C8F"/>
                </a:solidFill>
                <a:latin typeface="Oswald Bold"/>
                <a:ea typeface="Oswald Bold"/>
                <a:cs typeface="Oswald Bold"/>
                <a:sym typeface="Oswald Bold"/>
              </a:rPr>
              <a:t>Subqueries in SQL</a:t>
            </a:r>
          </a:p>
          <a:p>
            <a:pPr marL="690877" lvl="1" indent="-345439" algn="just">
              <a:lnSpc>
                <a:spcPts val="3839"/>
              </a:lnSpc>
              <a:spcBef>
                <a:spcPct val="0"/>
              </a:spcBef>
              <a:buFont typeface="Arial"/>
              <a:buChar char="•"/>
            </a:pPr>
            <a:r>
              <a:rPr lang="en-US" sz="3199" b="1">
                <a:solidFill>
                  <a:srgbClr val="593C8F"/>
                </a:solidFill>
                <a:latin typeface="Oswald Bold"/>
                <a:ea typeface="Oswald Bold"/>
                <a:cs typeface="Oswald Bold"/>
                <a:sym typeface="Oswald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8587457" y="0"/>
            <a:ext cx="457801" cy="10287000"/>
            <a:chOff x="0" y="0"/>
            <a:chExt cx="120573" cy="2709333"/>
          </a:xfrm>
        </p:grpSpPr>
        <p:sp>
          <p:nvSpPr>
            <p:cNvPr id="4" name="Freeform 4"/>
            <p:cNvSpPr/>
            <p:nvPr/>
          </p:nvSpPr>
          <p:spPr>
            <a:xfrm>
              <a:off x="0" y="0"/>
              <a:ext cx="120573" cy="2709333"/>
            </a:xfrm>
            <a:custGeom>
              <a:avLst/>
              <a:gdLst/>
              <a:ahLst/>
              <a:cxnLst/>
              <a:rect l="l" t="t" r="r" b="b"/>
              <a:pathLst>
                <a:path w="120573" h="2709333">
                  <a:moveTo>
                    <a:pt x="0" y="0"/>
                  </a:moveTo>
                  <a:lnTo>
                    <a:pt x="120573" y="0"/>
                  </a:lnTo>
                  <a:lnTo>
                    <a:pt x="120573" y="2709333"/>
                  </a:lnTo>
                  <a:lnTo>
                    <a:pt x="0" y="2709333"/>
                  </a:lnTo>
                  <a:close/>
                </a:path>
              </a:pathLst>
            </a:custGeom>
            <a:solidFill>
              <a:srgbClr val="593C8F"/>
            </a:solidFill>
          </p:spPr>
          <p:txBody>
            <a:bodyPr/>
            <a:lstStyle/>
            <a:p>
              <a:endParaRPr lang="en-BD"/>
            </a:p>
          </p:txBody>
        </p:sp>
        <p:sp>
          <p:nvSpPr>
            <p:cNvPr id="5" name="TextBox 5"/>
            <p:cNvSpPr txBox="1"/>
            <p:nvPr/>
          </p:nvSpPr>
          <p:spPr>
            <a:xfrm>
              <a:off x="0" y="-76200"/>
              <a:ext cx="120573" cy="2785533"/>
            </a:xfrm>
            <a:prstGeom prst="rect">
              <a:avLst/>
            </a:prstGeom>
          </p:spPr>
          <p:txBody>
            <a:bodyPr lIns="50800" tIns="50800" rIns="50800" bIns="50800" rtlCol="0" anchor="ctr"/>
            <a:lstStyle/>
            <a:p>
              <a:pPr algn="ctr">
                <a:lnSpc>
                  <a:spcPts val="5459"/>
                </a:lnSpc>
              </a:pPr>
              <a:endParaRPr/>
            </a:p>
          </p:txBody>
        </p:sp>
      </p:grpSp>
      <p:sp>
        <p:nvSpPr>
          <p:cNvPr id="6" name="Freeform 6"/>
          <p:cNvSpPr/>
          <p:nvPr/>
        </p:nvSpPr>
        <p:spPr>
          <a:xfrm>
            <a:off x="1028700" y="5632420"/>
            <a:ext cx="6351421" cy="2537580"/>
          </a:xfrm>
          <a:custGeom>
            <a:avLst/>
            <a:gdLst/>
            <a:ahLst/>
            <a:cxnLst/>
            <a:rect l="l" t="t" r="r" b="b"/>
            <a:pathLst>
              <a:path w="6351421" h="2537580">
                <a:moveTo>
                  <a:pt x="0" y="0"/>
                </a:moveTo>
                <a:lnTo>
                  <a:pt x="6351421" y="0"/>
                </a:lnTo>
                <a:lnTo>
                  <a:pt x="6351421" y="2537580"/>
                </a:lnTo>
                <a:lnTo>
                  <a:pt x="0" y="2537580"/>
                </a:lnTo>
                <a:lnTo>
                  <a:pt x="0" y="0"/>
                </a:lnTo>
                <a:close/>
              </a:path>
            </a:pathLst>
          </a:custGeom>
          <a:blipFill>
            <a:blip r:embed="rId3"/>
            <a:stretch>
              <a:fillRect t="-5649" b="-5649"/>
            </a:stretch>
          </a:blipFill>
        </p:spPr>
        <p:txBody>
          <a:bodyPr/>
          <a:lstStyle/>
          <a:p>
            <a:endParaRPr lang="en-BD"/>
          </a:p>
        </p:txBody>
      </p:sp>
      <p:sp>
        <p:nvSpPr>
          <p:cNvPr id="7" name="Freeform 7"/>
          <p:cNvSpPr/>
          <p:nvPr/>
        </p:nvSpPr>
        <p:spPr>
          <a:xfrm>
            <a:off x="9586581" y="1133476"/>
            <a:ext cx="7672719" cy="2315114"/>
          </a:xfrm>
          <a:custGeom>
            <a:avLst/>
            <a:gdLst/>
            <a:ahLst/>
            <a:cxnLst/>
            <a:rect l="l" t="t" r="r" b="b"/>
            <a:pathLst>
              <a:path w="7672719" h="2315114">
                <a:moveTo>
                  <a:pt x="0" y="0"/>
                </a:moveTo>
                <a:lnTo>
                  <a:pt x="7672719" y="0"/>
                </a:lnTo>
                <a:lnTo>
                  <a:pt x="7672719" y="2315114"/>
                </a:lnTo>
                <a:lnTo>
                  <a:pt x="0" y="2315114"/>
                </a:lnTo>
                <a:lnTo>
                  <a:pt x="0" y="0"/>
                </a:lnTo>
                <a:close/>
              </a:path>
            </a:pathLst>
          </a:custGeom>
          <a:blipFill>
            <a:blip r:embed="rId4"/>
            <a:stretch>
              <a:fillRect t="-3855" b="-3855"/>
            </a:stretch>
          </a:blipFill>
        </p:spPr>
        <p:txBody>
          <a:bodyPr/>
          <a:lstStyle/>
          <a:p>
            <a:endParaRPr lang="en-BD"/>
          </a:p>
        </p:txBody>
      </p:sp>
      <p:sp>
        <p:nvSpPr>
          <p:cNvPr id="8" name="Freeform 8"/>
          <p:cNvSpPr/>
          <p:nvPr/>
        </p:nvSpPr>
        <p:spPr>
          <a:xfrm>
            <a:off x="9586581" y="5632420"/>
            <a:ext cx="7672719" cy="2915144"/>
          </a:xfrm>
          <a:custGeom>
            <a:avLst/>
            <a:gdLst/>
            <a:ahLst/>
            <a:cxnLst/>
            <a:rect l="l" t="t" r="r" b="b"/>
            <a:pathLst>
              <a:path w="7672719" h="2915144">
                <a:moveTo>
                  <a:pt x="0" y="0"/>
                </a:moveTo>
                <a:lnTo>
                  <a:pt x="7672719" y="0"/>
                </a:lnTo>
                <a:lnTo>
                  <a:pt x="7672719" y="2915144"/>
                </a:lnTo>
                <a:lnTo>
                  <a:pt x="0" y="2915144"/>
                </a:lnTo>
                <a:lnTo>
                  <a:pt x="0" y="0"/>
                </a:lnTo>
                <a:close/>
              </a:path>
            </a:pathLst>
          </a:custGeom>
          <a:blipFill>
            <a:blip r:embed="rId5"/>
            <a:stretch>
              <a:fillRect t="-1982" b="-1982"/>
            </a:stretch>
          </a:blipFill>
        </p:spPr>
        <p:txBody>
          <a:bodyPr/>
          <a:lstStyle/>
          <a:p>
            <a:endParaRPr lang="en-BD"/>
          </a:p>
        </p:txBody>
      </p:sp>
      <p:sp>
        <p:nvSpPr>
          <p:cNvPr id="9" name="TextBox 9"/>
          <p:cNvSpPr txBox="1"/>
          <p:nvPr/>
        </p:nvSpPr>
        <p:spPr>
          <a:xfrm>
            <a:off x="597652" y="942975"/>
            <a:ext cx="7681569" cy="778511"/>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MULTI-ROW SUBQUERIES</a:t>
            </a:r>
          </a:p>
        </p:txBody>
      </p:sp>
      <p:sp>
        <p:nvSpPr>
          <p:cNvPr id="10" name="TextBox 10"/>
          <p:cNvSpPr txBox="1"/>
          <p:nvPr/>
        </p:nvSpPr>
        <p:spPr>
          <a:xfrm>
            <a:off x="7741799" y="818198"/>
            <a:ext cx="9394996" cy="563880"/>
          </a:xfrm>
          <a:prstGeom prst="rect">
            <a:avLst/>
          </a:prstGeom>
        </p:spPr>
        <p:txBody>
          <a:bodyPr lIns="0" tIns="0" rIns="0" bIns="0" rtlCol="0" anchor="t">
            <a:spAutoFit/>
          </a:bodyPr>
          <a:lstStyle/>
          <a:p>
            <a:pPr algn="ctr">
              <a:lnSpc>
                <a:spcPts val="4620"/>
              </a:lnSpc>
            </a:pPr>
            <a:endParaRPr/>
          </a:p>
        </p:txBody>
      </p:sp>
      <p:sp>
        <p:nvSpPr>
          <p:cNvPr id="11" name="TextBox 11"/>
          <p:cNvSpPr txBox="1"/>
          <p:nvPr/>
        </p:nvSpPr>
        <p:spPr>
          <a:xfrm>
            <a:off x="749392" y="2060290"/>
            <a:ext cx="7529830" cy="2600326"/>
          </a:xfrm>
          <a:prstGeom prst="rect">
            <a:avLst/>
          </a:prstGeom>
        </p:spPr>
        <p:txBody>
          <a:bodyPr lIns="0" tIns="0" rIns="0" bIns="0" rtlCol="0" anchor="t">
            <a:spAutoFit/>
          </a:bodyPr>
          <a:lstStyle/>
          <a:p>
            <a:pPr algn="l">
              <a:lnSpc>
                <a:spcPts val="4199"/>
              </a:lnSpc>
            </a:pPr>
            <a:r>
              <a:rPr lang="en-US" sz="2999">
                <a:solidFill>
                  <a:srgbClr val="593C8F"/>
                </a:solidFill>
                <a:latin typeface="Oswald"/>
                <a:ea typeface="Oswald"/>
                <a:cs typeface="Oswald"/>
                <a:sym typeface="Oswald"/>
              </a:rPr>
              <a:t>A multi-row subquery returns multiple rows, typically used with IN, ANY, or ALL operators.</a:t>
            </a:r>
          </a:p>
          <a:p>
            <a:pPr algn="l">
              <a:lnSpc>
                <a:spcPts val="4199"/>
              </a:lnSpc>
            </a:pPr>
            <a:endParaRPr lang="en-US" sz="2999">
              <a:solidFill>
                <a:srgbClr val="593C8F"/>
              </a:solidFill>
              <a:latin typeface="Oswald"/>
              <a:ea typeface="Oswald"/>
              <a:cs typeface="Oswald"/>
              <a:sym typeface="Oswald"/>
            </a:endParaRPr>
          </a:p>
          <a:p>
            <a:pPr algn="l">
              <a:lnSpc>
                <a:spcPts val="4199"/>
              </a:lnSpc>
              <a:spcBef>
                <a:spcPct val="0"/>
              </a:spcBef>
            </a:pPr>
            <a:r>
              <a:rPr lang="en-US" sz="2999">
                <a:solidFill>
                  <a:srgbClr val="593C8F"/>
                </a:solidFill>
                <a:latin typeface="Oswald"/>
                <a:ea typeface="Oswald"/>
                <a:cs typeface="Oswald"/>
                <a:sym typeface="Oswald"/>
              </a:rPr>
              <a:t>Example 1: Find employees working in departments where the average salary is greater than 50,000.</a:t>
            </a:r>
          </a:p>
        </p:txBody>
      </p:sp>
      <p:sp>
        <p:nvSpPr>
          <p:cNvPr id="12" name="TextBox 12"/>
          <p:cNvSpPr txBox="1"/>
          <p:nvPr/>
        </p:nvSpPr>
        <p:spPr>
          <a:xfrm>
            <a:off x="9586581" y="4117690"/>
            <a:ext cx="7672719" cy="1028701"/>
          </a:xfrm>
          <a:prstGeom prst="rect">
            <a:avLst/>
          </a:prstGeom>
        </p:spPr>
        <p:txBody>
          <a:bodyPr lIns="0" tIns="0" rIns="0" bIns="0" rtlCol="0" anchor="t">
            <a:spAutoFit/>
          </a:bodyPr>
          <a:lstStyle/>
          <a:p>
            <a:pPr algn="l">
              <a:lnSpc>
                <a:spcPts val="4199"/>
              </a:lnSpc>
              <a:spcBef>
                <a:spcPct val="0"/>
              </a:spcBef>
            </a:pPr>
            <a:r>
              <a:rPr lang="en-US" sz="2999">
                <a:solidFill>
                  <a:srgbClr val="593C8F"/>
                </a:solidFill>
                <a:latin typeface="Oswald"/>
                <a:ea typeface="Oswald"/>
                <a:cs typeface="Oswald"/>
                <a:sym typeface="Oswald"/>
              </a:rPr>
              <a:t>Example 2: Find employees who earn salaries greater than any employee in department 102.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2439827" y="1533432"/>
            <a:ext cx="13408347" cy="7220136"/>
            <a:chOff x="0" y="0"/>
            <a:chExt cx="3531416" cy="1901599"/>
          </a:xfrm>
        </p:grpSpPr>
        <p:sp>
          <p:nvSpPr>
            <p:cNvPr id="4" name="Freeform 4"/>
            <p:cNvSpPr/>
            <p:nvPr/>
          </p:nvSpPr>
          <p:spPr>
            <a:xfrm>
              <a:off x="0" y="0"/>
              <a:ext cx="3531417" cy="1901599"/>
            </a:xfrm>
            <a:custGeom>
              <a:avLst/>
              <a:gdLst/>
              <a:ahLst/>
              <a:cxnLst/>
              <a:rect l="l" t="t" r="r" b="b"/>
              <a:pathLst>
                <a:path w="3531417" h="1901599">
                  <a:moveTo>
                    <a:pt x="29447" y="0"/>
                  </a:moveTo>
                  <a:lnTo>
                    <a:pt x="3501970" y="0"/>
                  </a:lnTo>
                  <a:cubicBezTo>
                    <a:pt x="3509779" y="0"/>
                    <a:pt x="3517269" y="3102"/>
                    <a:pt x="3522792" y="8625"/>
                  </a:cubicBezTo>
                  <a:cubicBezTo>
                    <a:pt x="3528314" y="14147"/>
                    <a:pt x="3531417" y="21637"/>
                    <a:pt x="3531417" y="29447"/>
                  </a:cubicBezTo>
                  <a:lnTo>
                    <a:pt x="3531417" y="1872152"/>
                  </a:lnTo>
                  <a:cubicBezTo>
                    <a:pt x="3531417" y="1879962"/>
                    <a:pt x="3528314" y="1887452"/>
                    <a:pt x="3522792" y="1892975"/>
                  </a:cubicBezTo>
                  <a:cubicBezTo>
                    <a:pt x="3517269" y="1898497"/>
                    <a:pt x="3509779" y="1901599"/>
                    <a:pt x="3501970" y="1901599"/>
                  </a:cubicBezTo>
                  <a:lnTo>
                    <a:pt x="29447" y="1901599"/>
                  </a:lnTo>
                  <a:cubicBezTo>
                    <a:pt x="21637" y="1901599"/>
                    <a:pt x="14147" y="1898497"/>
                    <a:pt x="8625" y="1892975"/>
                  </a:cubicBezTo>
                  <a:cubicBezTo>
                    <a:pt x="3102" y="1887452"/>
                    <a:pt x="0" y="1879962"/>
                    <a:pt x="0" y="1872152"/>
                  </a:cubicBezTo>
                  <a:lnTo>
                    <a:pt x="0" y="29447"/>
                  </a:lnTo>
                  <a:cubicBezTo>
                    <a:pt x="0" y="21637"/>
                    <a:pt x="3102" y="14147"/>
                    <a:pt x="8625" y="8625"/>
                  </a:cubicBezTo>
                  <a:cubicBezTo>
                    <a:pt x="14147" y="3102"/>
                    <a:pt x="21637" y="0"/>
                    <a:pt x="29447" y="0"/>
                  </a:cubicBezTo>
                  <a:close/>
                </a:path>
              </a:pathLst>
            </a:custGeom>
            <a:solidFill>
              <a:srgbClr val="593C8F"/>
            </a:solidFill>
          </p:spPr>
          <p:txBody>
            <a:bodyPr/>
            <a:lstStyle/>
            <a:p>
              <a:endParaRPr lang="en-BD"/>
            </a:p>
          </p:txBody>
        </p:sp>
        <p:sp>
          <p:nvSpPr>
            <p:cNvPr id="5" name="TextBox 5"/>
            <p:cNvSpPr txBox="1"/>
            <p:nvPr/>
          </p:nvSpPr>
          <p:spPr>
            <a:xfrm>
              <a:off x="0" y="-38100"/>
              <a:ext cx="3531416" cy="1939699"/>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764970" y="4102117"/>
            <a:ext cx="10758060" cy="2742830"/>
          </a:xfrm>
          <a:prstGeom prst="rect">
            <a:avLst/>
          </a:prstGeom>
        </p:spPr>
        <p:txBody>
          <a:bodyPr lIns="0" tIns="0" rIns="0" bIns="0" rtlCol="0" anchor="t">
            <a:spAutoFit/>
          </a:bodyPr>
          <a:lstStyle/>
          <a:p>
            <a:pPr algn="just">
              <a:lnSpc>
                <a:spcPts val="4369"/>
              </a:lnSpc>
              <a:spcBef>
                <a:spcPct val="0"/>
              </a:spcBef>
            </a:pPr>
            <a:r>
              <a:rPr lang="en-US" sz="3120">
                <a:solidFill>
                  <a:srgbClr val="FBFCFC"/>
                </a:solidFill>
                <a:latin typeface="Oswald"/>
                <a:ea typeface="Oswald"/>
                <a:cs typeface="Oswald"/>
                <a:sym typeface="Oswald"/>
              </a:rPr>
              <a:t>SQL is a powerful language for managing and manipulating relational databases, allowing users to query, insert, update, and delete data. It provides efficient ways to organize and retrieve information using various commands and clauses. Mastery of SQL enables better data analysis and decision-making in any data-driven environment.</a:t>
            </a:r>
          </a:p>
        </p:txBody>
      </p:sp>
      <p:sp>
        <p:nvSpPr>
          <p:cNvPr id="7" name="TextBox 7"/>
          <p:cNvSpPr txBox="1"/>
          <p:nvPr/>
        </p:nvSpPr>
        <p:spPr>
          <a:xfrm>
            <a:off x="6803350" y="2268359"/>
            <a:ext cx="4681299" cy="1184275"/>
          </a:xfrm>
          <a:prstGeom prst="rect">
            <a:avLst/>
          </a:prstGeom>
        </p:spPr>
        <p:txBody>
          <a:bodyPr lIns="0" tIns="0" rIns="0" bIns="0" rtlCol="0" anchor="t">
            <a:spAutoFit/>
          </a:bodyPr>
          <a:lstStyle/>
          <a:p>
            <a:pPr algn="ctr">
              <a:lnSpc>
                <a:spcPts val="9799"/>
              </a:lnSpc>
            </a:pPr>
            <a:r>
              <a:rPr lang="en-US" sz="6999" b="1">
                <a:solidFill>
                  <a:srgbClr val="FBFCFC"/>
                </a:solidFill>
                <a:latin typeface="Oswald Bold"/>
                <a:ea typeface="Oswald Bold"/>
                <a:cs typeface="Oswald Bold"/>
                <a:sym typeface="Oswald Bold"/>
              </a:rPr>
              <a:t>CONCLUSION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2439827" y="1701678"/>
            <a:ext cx="13408347" cy="7220136"/>
            <a:chOff x="0" y="0"/>
            <a:chExt cx="3531416" cy="1901599"/>
          </a:xfrm>
        </p:grpSpPr>
        <p:sp>
          <p:nvSpPr>
            <p:cNvPr id="4" name="Freeform 4"/>
            <p:cNvSpPr/>
            <p:nvPr/>
          </p:nvSpPr>
          <p:spPr>
            <a:xfrm>
              <a:off x="0" y="0"/>
              <a:ext cx="3531417" cy="1901599"/>
            </a:xfrm>
            <a:custGeom>
              <a:avLst/>
              <a:gdLst/>
              <a:ahLst/>
              <a:cxnLst/>
              <a:rect l="l" t="t" r="r" b="b"/>
              <a:pathLst>
                <a:path w="3531417" h="1901599">
                  <a:moveTo>
                    <a:pt x="29447" y="0"/>
                  </a:moveTo>
                  <a:lnTo>
                    <a:pt x="3501970" y="0"/>
                  </a:lnTo>
                  <a:cubicBezTo>
                    <a:pt x="3509779" y="0"/>
                    <a:pt x="3517269" y="3102"/>
                    <a:pt x="3522792" y="8625"/>
                  </a:cubicBezTo>
                  <a:cubicBezTo>
                    <a:pt x="3528314" y="14147"/>
                    <a:pt x="3531417" y="21637"/>
                    <a:pt x="3531417" y="29447"/>
                  </a:cubicBezTo>
                  <a:lnTo>
                    <a:pt x="3531417" y="1872152"/>
                  </a:lnTo>
                  <a:cubicBezTo>
                    <a:pt x="3531417" y="1879962"/>
                    <a:pt x="3528314" y="1887452"/>
                    <a:pt x="3522792" y="1892975"/>
                  </a:cubicBezTo>
                  <a:cubicBezTo>
                    <a:pt x="3517269" y="1898497"/>
                    <a:pt x="3509779" y="1901599"/>
                    <a:pt x="3501970" y="1901599"/>
                  </a:cubicBezTo>
                  <a:lnTo>
                    <a:pt x="29447" y="1901599"/>
                  </a:lnTo>
                  <a:cubicBezTo>
                    <a:pt x="21637" y="1901599"/>
                    <a:pt x="14147" y="1898497"/>
                    <a:pt x="8625" y="1892975"/>
                  </a:cubicBezTo>
                  <a:cubicBezTo>
                    <a:pt x="3102" y="1887452"/>
                    <a:pt x="0" y="1879962"/>
                    <a:pt x="0" y="1872152"/>
                  </a:cubicBezTo>
                  <a:lnTo>
                    <a:pt x="0" y="29447"/>
                  </a:lnTo>
                  <a:cubicBezTo>
                    <a:pt x="0" y="21637"/>
                    <a:pt x="3102" y="14147"/>
                    <a:pt x="8625" y="8625"/>
                  </a:cubicBezTo>
                  <a:cubicBezTo>
                    <a:pt x="14147" y="3102"/>
                    <a:pt x="21637" y="0"/>
                    <a:pt x="29447" y="0"/>
                  </a:cubicBezTo>
                  <a:close/>
                </a:path>
              </a:pathLst>
            </a:custGeom>
            <a:solidFill>
              <a:srgbClr val="593C8F"/>
            </a:solidFill>
          </p:spPr>
          <p:txBody>
            <a:bodyPr/>
            <a:lstStyle/>
            <a:p>
              <a:endParaRPr lang="en-BD"/>
            </a:p>
          </p:txBody>
        </p:sp>
        <p:sp>
          <p:nvSpPr>
            <p:cNvPr id="5" name="TextBox 5"/>
            <p:cNvSpPr txBox="1"/>
            <p:nvPr/>
          </p:nvSpPr>
          <p:spPr>
            <a:xfrm>
              <a:off x="0" y="-38100"/>
              <a:ext cx="3531416" cy="193969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4169960" y="5429250"/>
            <a:ext cx="671295" cy="671295"/>
          </a:xfrm>
          <a:custGeom>
            <a:avLst/>
            <a:gdLst/>
            <a:ahLst/>
            <a:cxnLst/>
            <a:rect l="l" t="t" r="r" b="b"/>
            <a:pathLst>
              <a:path w="671295" h="671295">
                <a:moveTo>
                  <a:pt x="0" y="0"/>
                </a:moveTo>
                <a:lnTo>
                  <a:pt x="671295" y="0"/>
                </a:lnTo>
                <a:lnTo>
                  <a:pt x="671295" y="671295"/>
                </a:lnTo>
                <a:lnTo>
                  <a:pt x="0" y="6712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7" name="Freeform 7"/>
          <p:cNvSpPr/>
          <p:nvPr/>
        </p:nvSpPr>
        <p:spPr>
          <a:xfrm>
            <a:off x="4169960" y="6512124"/>
            <a:ext cx="671295" cy="672978"/>
          </a:xfrm>
          <a:custGeom>
            <a:avLst/>
            <a:gdLst/>
            <a:ahLst/>
            <a:cxnLst/>
            <a:rect l="l" t="t" r="r" b="b"/>
            <a:pathLst>
              <a:path w="671295" h="672978">
                <a:moveTo>
                  <a:pt x="0" y="0"/>
                </a:moveTo>
                <a:lnTo>
                  <a:pt x="671295" y="0"/>
                </a:lnTo>
                <a:lnTo>
                  <a:pt x="671295" y="672978"/>
                </a:lnTo>
                <a:lnTo>
                  <a:pt x="0" y="672978"/>
                </a:lnTo>
                <a:lnTo>
                  <a:pt x="0" y="0"/>
                </a:lnTo>
                <a:close/>
              </a:path>
            </a:pathLst>
          </a:custGeom>
          <a:blipFill>
            <a:blip r:embed="rId5"/>
            <a:stretch>
              <a:fillRect/>
            </a:stretch>
          </a:blipFill>
        </p:spPr>
        <p:txBody>
          <a:bodyPr/>
          <a:lstStyle/>
          <a:p>
            <a:endParaRPr lang="en-BD"/>
          </a:p>
        </p:txBody>
      </p:sp>
      <p:sp>
        <p:nvSpPr>
          <p:cNvPr id="8" name="Freeform 8"/>
          <p:cNvSpPr/>
          <p:nvPr/>
        </p:nvSpPr>
        <p:spPr>
          <a:xfrm>
            <a:off x="11278471" y="4081620"/>
            <a:ext cx="3080206" cy="3103482"/>
          </a:xfrm>
          <a:custGeom>
            <a:avLst/>
            <a:gdLst/>
            <a:ahLst/>
            <a:cxnLst/>
            <a:rect l="l" t="t" r="r" b="b"/>
            <a:pathLst>
              <a:path w="3080206" h="3103482">
                <a:moveTo>
                  <a:pt x="0" y="0"/>
                </a:moveTo>
                <a:lnTo>
                  <a:pt x="3080206" y="0"/>
                </a:lnTo>
                <a:lnTo>
                  <a:pt x="3080206" y="3103482"/>
                </a:lnTo>
                <a:lnTo>
                  <a:pt x="0" y="31034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D"/>
          </a:p>
        </p:txBody>
      </p:sp>
      <p:sp>
        <p:nvSpPr>
          <p:cNvPr id="9" name="Freeform 9"/>
          <p:cNvSpPr/>
          <p:nvPr/>
        </p:nvSpPr>
        <p:spPr>
          <a:xfrm>
            <a:off x="4234625" y="4526763"/>
            <a:ext cx="686217" cy="616737"/>
          </a:xfrm>
          <a:custGeom>
            <a:avLst/>
            <a:gdLst/>
            <a:ahLst/>
            <a:cxnLst/>
            <a:rect l="l" t="t" r="r" b="b"/>
            <a:pathLst>
              <a:path w="686217" h="616737">
                <a:moveTo>
                  <a:pt x="0" y="0"/>
                </a:moveTo>
                <a:lnTo>
                  <a:pt x="686217" y="0"/>
                </a:lnTo>
                <a:lnTo>
                  <a:pt x="686217" y="616737"/>
                </a:lnTo>
                <a:lnTo>
                  <a:pt x="0" y="61673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BD"/>
          </a:p>
        </p:txBody>
      </p:sp>
      <p:sp>
        <p:nvSpPr>
          <p:cNvPr id="10" name="TextBox 10"/>
          <p:cNvSpPr txBox="1"/>
          <p:nvPr/>
        </p:nvSpPr>
        <p:spPr>
          <a:xfrm>
            <a:off x="5223894" y="4527627"/>
            <a:ext cx="5721202" cy="2657475"/>
          </a:xfrm>
          <a:prstGeom prst="rect">
            <a:avLst/>
          </a:prstGeom>
        </p:spPr>
        <p:txBody>
          <a:bodyPr lIns="0" tIns="0" rIns="0" bIns="0" rtlCol="0" anchor="t">
            <a:spAutoFit/>
          </a:bodyPr>
          <a:lstStyle/>
          <a:p>
            <a:pPr algn="l">
              <a:lnSpc>
                <a:spcPts val="4200"/>
              </a:lnSpc>
            </a:pPr>
            <a:r>
              <a:rPr lang="en-US" sz="3000">
                <a:solidFill>
                  <a:srgbClr val="FFFFFE"/>
                </a:solidFill>
                <a:latin typeface="League Spartan"/>
                <a:ea typeface="League Spartan"/>
                <a:cs typeface="League Spartan"/>
                <a:sym typeface="League Spartan"/>
              </a:rPr>
              <a:t>GOOGLE</a:t>
            </a:r>
          </a:p>
          <a:p>
            <a:pPr algn="l">
              <a:lnSpc>
                <a:spcPts val="4200"/>
              </a:lnSpc>
            </a:pPr>
            <a:endParaRPr lang="en-US" sz="3000">
              <a:solidFill>
                <a:srgbClr val="FFFFFE"/>
              </a:solidFill>
              <a:latin typeface="League Spartan"/>
              <a:ea typeface="League Spartan"/>
              <a:cs typeface="League Spartan"/>
              <a:sym typeface="League Spartan"/>
            </a:endParaRPr>
          </a:p>
          <a:p>
            <a:pPr algn="l">
              <a:lnSpc>
                <a:spcPts val="4200"/>
              </a:lnSpc>
            </a:pPr>
            <a:r>
              <a:rPr lang="en-US" sz="3000">
                <a:solidFill>
                  <a:srgbClr val="FFFFFE"/>
                </a:solidFill>
                <a:latin typeface="League Spartan"/>
                <a:ea typeface="League Spartan"/>
                <a:cs typeface="League Spartan"/>
                <a:sym typeface="League Spartan"/>
              </a:rPr>
              <a:t>Wikipedia.com</a:t>
            </a:r>
          </a:p>
          <a:p>
            <a:pPr algn="l">
              <a:lnSpc>
                <a:spcPts val="4200"/>
              </a:lnSpc>
            </a:pPr>
            <a:endParaRPr lang="en-US" sz="3000">
              <a:solidFill>
                <a:srgbClr val="FFFFFE"/>
              </a:solidFill>
              <a:latin typeface="League Spartan"/>
              <a:ea typeface="League Spartan"/>
              <a:cs typeface="League Spartan"/>
              <a:sym typeface="League Spartan"/>
            </a:endParaRPr>
          </a:p>
          <a:p>
            <a:pPr algn="l">
              <a:lnSpc>
                <a:spcPts val="4200"/>
              </a:lnSpc>
              <a:spcBef>
                <a:spcPct val="0"/>
              </a:spcBef>
            </a:pPr>
            <a:r>
              <a:rPr lang="en-US" sz="3000">
                <a:solidFill>
                  <a:srgbClr val="FFFFFE"/>
                </a:solidFill>
                <a:latin typeface="League Spartan"/>
                <a:ea typeface="League Spartan"/>
                <a:cs typeface="League Spartan"/>
                <a:sym typeface="League Spartan"/>
              </a:rPr>
              <a:t>Youtube.com</a:t>
            </a:r>
          </a:p>
        </p:txBody>
      </p:sp>
      <p:sp>
        <p:nvSpPr>
          <p:cNvPr id="11" name="TextBox 11"/>
          <p:cNvSpPr txBox="1"/>
          <p:nvPr/>
        </p:nvSpPr>
        <p:spPr>
          <a:xfrm>
            <a:off x="4022140" y="2765842"/>
            <a:ext cx="7475763" cy="1377949"/>
          </a:xfrm>
          <a:prstGeom prst="rect">
            <a:avLst/>
          </a:prstGeom>
        </p:spPr>
        <p:txBody>
          <a:bodyPr lIns="0" tIns="0" rIns="0" bIns="0" rtlCol="0" anchor="t">
            <a:spAutoFit/>
          </a:bodyPr>
          <a:lstStyle/>
          <a:p>
            <a:pPr algn="l">
              <a:lnSpc>
                <a:spcPts val="11200"/>
              </a:lnSpc>
              <a:spcBef>
                <a:spcPct val="0"/>
              </a:spcBef>
            </a:pPr>
            <a:r>
              <a:rPr lang="en-US" sz="8000">
                <a:solidFill>
                  <a:srgbClr val="FFFFFE"/>
                </a:solidFill>
                <a:latin typeface="League Spartan"/>
                <a:ea typeface="League Spartan"/>
                <a:cs typeface="League Spartan"/>
                <a:sym typeface="League Spartan"/>
              </a:rPr>
              <a:t>REFERANCES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2977007" y="1834672"/>
            <a:ext cx="12333985" cy="6617656"/>
            <a:chOff x="0" y="0"/>
            <a:chExt cx="3248457" cy="1742922"/>
          </a:xfrm>
        </p:grpSpPr>
        <p:sp>
          <p:nvSpPr>
            <p:cNvPr id="4" name="Freeform 4"/>
            <p:cNvSpPr/>
            <p:nvPr/>
          </p:nvSpPr>
          <p:spPr>
            <a:xfrm>
              <a:off x="0" y="0"/>
              <a:ext cx="3248457" cy="1742922"/>
            </a:xfrm>
            <a:custGeom>
              <a:avLst/>
              <a:gdLst/>
              <a:ahLst/>
              <a:cxnLst/>
              <a:rect l="l" t="t" r="r" b="b"/>
              <a:pathLst>
                <a:path w="3248457" h="1742922">
                  <a:moveTo>
                    <a:pt x="32012" y="0"/>
                  </a:moveTo>
                  <a:lnTo>
                    <a:pt x="3216445" y="0"/>
                  </a:lnTo>
                  <a:cubicBezTo>
                    <a:pt x="3224935" y="0"/>
                    <a:pt x="3233077" y="3373"/>
                    <a:pt x="3239081" y="9376"/>
                  </a:cubicBezTo>
                  <a:cubicBezTo>
                    <a:pt x="3245084" y="15380"/>
                    <a:pt x="3248457" y="23522"/>
                    <a:pt x="3248457" y="32012"/>
                  </a:cubicBezTo>
                  <a:lnTo>
                    <a:pt x="3248457" y="1710910"/>
                  </a:lnTo>
                  <a:cubicBezTo>
                    <a:pt x="3248457" y="1719400"/>
                    <a:pt x="3245084" y="1727542"/>
                    <a:pt x="3239081" y="1733546"/>
                  </a:cubicBezTo>
                  <a:cubicBezTo>
                    <a:pt x="3233077" y="1739549"/>
                    <a:pt x="3224935" y="1742922"/>
                    <a:pt x="3216445" y="1742922"/>
                  </a:cubicBezTo>
                  <a:lnTo>
                    <a:pt x="32012" y="1742922"/>
                  </a:lnTo>
                  <a:cubicBezTo>
                    <a:pt x="14332" y="1742922"/>
                    <a:pt x="0" y="1728589"/>
                    <a:pt x="0" y="1710910"/>
                  </a:cubicBezTo>
                  <a:lnTo>
                    <a:pt x="0" y="32012"/>
                  </a:lnTo>
                  <a:cubicBezTo>
                    <a:pt x="0" y="23522"/>
                    <a:pt x="3373" y="15380"/>
                    <a:pt x="9376" y="9376"/>
                  </a:cubicBezTo>
                  <a:cubicBezTo>
                    <a:pt x="15380" y="3373"/>
                    <a:pt x="23522" y="0"/>
                    <a:pt x="32012" y="0"/>
                  </a:cubicBezTo>
                  <a:close/>
                </a:path>
              </a:pathLst>
            </a:custGeom>
            <a:solidFill>
              <a:srgbClr val="593C8F"/>
            </a:solidFill>
          </p:spPr>
          <p:txBody>
            <a:bodyPr/>
            <a:lstStyle/>
            <a:p>
              <a:endParaRPr lang="en-BD"/>
            </a:p>
          </p:txBody>
        </p:sp>
        <p:sp>
          <p:nvSpPr>
            <p:cNvPr id="5" name="TextBox 5"/>
            <p:cNvSpPr txBox="1"/>
            <p:nvPr/>
          </p:nvSpPr>
          <p:spPr>
            <a:xfrm>
              <a:off x="0" y="-47625"/>
              <a:ext cx="3248457" cy="1790547"/>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srcRect/>
          <a:stretch>
            <a:fillRect/>
          </a:stretch>
        </p:blipFill>
        <p:spPr>
          <a:xfrm>
            <a:off x="9453944" y="3294309"/>
            <a:ext cx="4251592" cy="2699761"/>
          </a:xfrm>
          <a:prstGeom prst="rect">
            <a:avLst/>
          </a:prstGeom>
        </p:spPr>
      </p:pic>
      <p:sp>
        <p:nvSpPr>
          <p:cNvPr id="7" name="TextBox 7"/>
          <p:cNvSpPr txBox="1"/>
          <p:nvPr/>
        </p:nvSpPr>
        <p:spPr>
          <a:xfrm>
            <a:off x="4301523" y="4095750"/>
            <a:ext cx="4181839" cy="1047750"/>
          </a:xfrm>
          <a:prstGeom prst="rect">
            <a:avLst/>
          </a:prstGeom>
        </p:spPr>
        <p:txBody>
          <a:bodyPr lIns="0" tIns="0" rIns="0" bIns="0" rtlCol="0" anchor="t">
            <a:spAutoFit/>
          </a:bodyPr>
          <a:lstStyle/>
          <a:p>
            <a:pPr algn="l">
              <a:lnSpc>
                <a:spcPts val="8399"/>
              </a:lnSpc>
              <a:spcBef>
                <a:spcPct val="0"/>
              </a:spcBef>
            </a:pPr>
            <a:r>
              <a:rPr lang="en-US" sz="6999" b="1">
                <a:solidFill>
                  <a:srgbClr val="FFFFFF"/>
                </a:solidFill>
                <a:latin typeface="Oswald Bold"/>
                <a:ea typeface="Oswald Bold"/>
                <a:cs typeface="Oswald Bold"/>
                <a:sym typeface="Oswald Bold"/>
              </a:rPr>
              <a:t>THANK YOU</a:t>
            </a:r>
          </a:p>
        </p:txBody>
      </p:sp>
      <p:sp>
        <p:nvSpPr>
          <p:cNvPr id="8" name="TextBox 8"/>
          <p:cNvSpPr txBox="1"/>
          <p:nvPr/>
        </p:nvSpPr>
        <p:spPr>
          <a:xfrm>
            <a:off x="4301523" y="5281614"/>
            <a:ext cx="4181839" cy="552450"/>
          </a:xfrm>
          <a:prstGeom prst="rect">
            <a:avLst/>
          </a:prstGeom>
        </p:spPr>
        <p:txBody>
          <a:bodyPr lIns="0" tIns="0" rIns="0" bIns="0" rtlCol="0" anchor="t">
            <a:spAutoFit/>
          </a:bodyPr>
          <a:lstStyle/>
          <a:p>
            <a:pPr algn="l">
              <a:lnSpc>
                <a:spcPts val="4320"/>
              </a:lnSpc>
              <a:spcBef>
                <a:spcPct val="0"/>
              </a:spcBef>
            </a:pPr>
            <a:r>
              <a:rPr lang="en-US" sz="3600" b="1">
                <a:solidFill>
                  <a:srgbClr val="FFFFFF"/>
                </a:solidFill>
                <a:latin typeface="Oswald Bold"/>
                <a:ea typeface="Oswald Bold"/>
                <a:cs typeface="Oswald Bold"/>
                <a:sym typeface="Oswald Bold"/>
              </a:rPr>
              <a:t>ANY QUESTION..?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0" y="0"/>
            <a:ext cx="9011630" cy="10287000"/>
            <a:chOff x="0" y="0"/>
            <a:chExt cx="2373433" cy="2709333"/>
          </a:xfrm>
        </p:grpSpPr>
        <p:sp>
          <p:nvSpPr>
            <p:cNvPr id="4" name="Freeform 4"/>
            <p:cNvSpPr/>
            <p:nvPr/>
          </p:nvSpPr>
          <p:spPr>
            <a:xfrm>
              <a:off x="0" y="0"/>
              <a:ext cx="2373433" cy="2709333"/>
            </a:xfrm>
            <a:custGeom>
              <a:avLst/>
              <a:gdLst/>
              <a:ahLst/>
              <a:cxnLst/>
              <a:rect l="l" t="t" r="r" b="b"/>
              <a:pathLst>
                <a:path w="2373433" h="2709333">
                  <a:moveTo>
                    <a:pt x="0" y="0"/>
                  </a:moveTo>
                  <a:lnTo>
                    <a:pt x="2373433" y="0"/>
                  </a:lnTo>
                  <a:lnTo>
                    <a:pt x="2373433"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23734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a:grpSpLocks noChangeAspect="1"/>
          </p:cNvGrpSpPr>
          <p:nvPr/>
        </p:nvGrpSpPr>
        <p:grpSpPr>
          <a:xfrm>
            <a:off x="10412428" y="1878313"/>
            <a:ext cx="6555982" cy="6530373"/>
            <a:chOff x="0" y="0"/>
            <a:chExt cx="6502400" cy="6477000"/>
          </a:xfrm>
        </p:grpSpPr>
        <p:sp>
          <p:nvSpPr>
            <p:cNvPr id="7" name="Freeform 7"/>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223" t="-6341" r="223" b="-20239"/>
              </a:stretch>
            </a:blipFill>
          </p:spPr>
          <p:txBody>
            <a:bodyPr/>
            <a:lstStyle/>
            <a:p>
              <a:endParaRPr lang="en-BD"/>
            </a:p>
          </p:txBody>
        </p:sp>
        <p:sp>
          <p:nvSpPr>
            <p:cNvPr id="8" name="Freeform 8"/>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FFF"/>
            </a:solidFill>
          </p:spPr>
          <p:txBody>
            <a:bodyPr/>
            <a:lstStyle/>
            <a:p>
              <a:endParaRPr lang="en-BD"/>
            </a:p>
          </p:txBody>
        </p:sp>
      </p:grpSp>
      <p:sp>
        <p:nvSpPr>
          <p:cNvPr id="9" name="TextBox 9"/>
          <p:cNvSpPr txBox="1"/>
          <p:nvPr/>
        </p:nvSpPr>
        <p:spPr>
          <a:xfrm>
            <a:off x="1503362" y="2358317"/>
            <a:ext cx="3702487" cy="1184275"/>
          </a:xfrm>
          <a:prstGeom prst="rect">
            <a:avLst/>
          </a:prstGeom>
        </p:spPr>
        <p:txBody>
          <a:bodyPr lIns="0" tIns="0" rIns="0" bIns="0" rtlCol="0" anchor="t">
            <a:spAutoFit/>
          </a:bodyPr>
          <a:lstStyle/>
          <a:p>
            <a:pPr algn="ctr">
              <a:lnSpc>
                <a:spcPts val="9799"/>
              </a:lnSpc>
              <a:spcBef>
                <a:spcPct val="0"/>
              </a:spcBef>
            </a:pPr>
            <a:r>
              <a:rPr lang="en-US" sz="6999" b="1">
                <a:solidFill>
                  <a:srgbClr val="FBFCFC"/>
                </a:solidFill>
                <a:latin typeface="Oswald Bold"/>
                <a:ea typeface="Oswald Bold"/>
                <a:cs typeface="Oswald Bold"/>
                <a:sym typeface="Oswald Bold"/>
              </a:rPr>
              <a:t>ABOUT ME</a:t>
            </a:r>
          </a:p>
        </p:txBody>
      </p:sp>
      <p:sp>
        <p:nvSpPr>
          <p:cNvPr id="10" name="TextBox 10"/>
          <p:cNvSpPr txBox="1"/>
          <p:nvPr/>
        </p:nvSpPr>
        <p:spPr>
          <a:xfrm>
            <a:off x="1503362" y="4101360"/>
            <a:ext cx="5964238" cy="2657475"/>
          </a:xfrm>
          <a:prstGeom prst="rect">
            <a:avLst/>
          </a:prstGeom>
        </p:spPr>
        <p:txBody>
          <a:bodyPr wrap="square" lIns="0" tIns="0" rIns="0" bIns="0" rtlCol="0" anchor="t">
            <a:spAutoFit/>
          </a:bodyPr>
          <a:lstStyle/>
          <a:p>
            <a:pPr algn="l">
              <a:lnSpc>
                <a:spcPts val="4200"/>
              </a:lnSpc>
              <a:spcBef>
                <a:spcPct val="0"/>
              </a:spcBef>
            </a:pPr>
            <a:r>
              <a:rPr lang="en-US" sz="3000" b="1" dirty="0">
                <a:solidFill>
                  <a:srgbClr val="FBFCFC"/>
                </a:solidFill>
                <a:latin typeface="Oswald Bold"/>
                <a:ea typeface="Oswald Bold"/>
                <a:cs typeface="Oswald Bold"/>
                <a:sym typeface="Oswald Bold"/>
              </a:rPr>
              <a:t>Name: Niher Ronjon Pramanik</a:t>
            </a:r>
          </a:p>
          <a:p>
            <a:pPr algn="l">
              <a:lnSpc>
                <a:spcPts val="4200"/>
              </a:lnSpc>
              <a:spcBef>
                <a:spcPct val="0"/>
              </a:spcBef>
            </a:pPr>
            <a:r>
              <a:rPr lang="en-US" sz="3000" b="1" dirty="0">
                <a:solidFill>
                  <a:srgbClr val="FBFCFC"/>
                </a:solidFill>
                <a:latin typeface="Oswald Bold"/>
                <a:ea typeface="Oswald Bold"/>
                <a:cs typeface="Oswald Bold"/>
                <a:sym typeface="Oswald Bold"/>
              </a:rPr>
              <a:t>ID Number:0242310005341102</a:t>
            </a:r>
          </a:p>
          <a:p>
            <a:pPr algn="l">
              <a:lnSpc>
                <a:spcPts val="4200"/>
              </a:lnSpc>
              <a:spcBef>
                <a:spcPct val="0"/>
              </a:spcBef>
            </a:pPr>
            <a:r>
              <a:rPr lang="en-US" sz="3000" b="1" dirty="0">
                <a:solidFill>
                  <a:srgbClr val="FBFCFC"/>
                </a:solidFill>
                <a:latin typeface="Oswald Bold"/>
                <a:ea typeface="Oswald Bold"/>
                <a:cs typeface="Oswald Bold"/>
                <a:sym typeface="Oswald Bold"/>
              </a:rPr>
              <a:t>Batch Number &amp; SEC:40-D</a:t>
            </a:r>
          </a:p>
          <a:p>
            <a:pPr algn="l">
              <a:lnSpc>
                <a:spcPts val="4200"/>
              </a:lnSpc>
              <a:spcBef>
                <a:spcPct val="0"/>
              </a:spcBef>
            </a:pPr>
            <a:r>
              <a:rPr lang="en-US" sz="3000" b="1" dirty="0">
                <a:solidFill>
                  <a:srgbClr val="FBFCFC"/>
                </a:solidFill>
                <a:latin typeface="Oswald Bold"/>
                <a:ea typeface="Oswald Bold"/>
                <a:cs typeface="Oswald Bold"/>
                <a:sym typeface="Oswald Bold"/>
              </a:rPr>
              <a:t>Department Of Software Engineering</a:t>
            </a:r>
          </a:p>
          <a:p>
            <a:pPr algn="l">
              <a:lnSpc>
                <a:spcPts val="4200"/>
              </a:lnSpc>
              <a:spcBef>
                <a:spcPct val="0"/>
              </a:spcBef>
            </a:pPr>
            <a:r>
              <a:rPr lang="en-US" sz="3000" b="1" dirty="0">
                <a:solidFill>
                  <a:srgbClr val="FBFCFC"/>
                </a:solidFill>
                <a:latin typeface="Oswald Bold"/>
                <a:ea typeface="Oswald Bold"/>
                <a:cs typeface="Oswald Bold"/>
                <a:sym typeface="Oswald Bold"/>
              </a:rPr>
              <a:t>Daffodil International 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6353767" y="0"/>
            <a:ext cx="15631887" cy="10287000"/>
            <a:chOff x="0" y="0"/>
            <a:chExt cx="4117040" cy="2709333"/>
          </a:xfrm>
        </p:grpSpPr>
        <p:sp>
          <p:nvSpPr>
            <p:cNvPr id="4" name="Freeform 4"/>
            <p:cNvSpPr/>
            <p:nvPr/>
          </p:nvSpPr>
          <p:spPr>
            <a:xfrm>
              <a:off x="0" y="0"/>
              <a:ext cx="4117040" cy="2709333"/>
            </a:xfrm>
            <a:custGeom>
              <a:avLst/>
              <a:gdLst/>
              <a:ahLst/>
              <a:cxnLst/>
              <a:rect l="l" t="t" r="r" b="b"/>
              <a:pathLst>
                <a:path w="4117040" h="2709333">
                  <a:moveTo>
                    <a:pt x="45069" y="0"/>
                  </a:moveTo>
                  <a:lnTo>
                    <a:pt x="4071971" y="0"/>
                  </a:lnTo>
                  <a:cubicBezTo>
                    <a:pt x="4096862" y="0"/>
                    <a:pt x="4117040" y="20178"/>
                    <a:pt x="4117040" y="45069"/>
                  </a:cubicBezTo>
                  <a:lnTo>
                    <a:pt x="4117040" y="2664264"/>
                  </a:lnTo>
                  <a:cubicBezTo>
                    <a:pt x="4117040" y="2676217"/>
                    <a:pt x="4112292" y="2687681"/>
                    <a:pt x="4103840" y="2696133"/>
                  </a:cubicBezTo>
                  <a:cubicBezTo>
                    <a:pt x="4095388" y="2704585"/>
                    <a:pt x="4083924" y="2709333"/>
                    <a:pt x="4071971" y="2709333"/>
                  </a:cubicBezTo>
                  <a:lnTo>
                    <a:pt x="45069" y="2709333"/>
                  </a:lnTo>
                  <a:cubicBezTo>
                    <a:pt x="20178" y="2709333"/>
                    <a:pt x="0" y="2689155"/>
                    <a:pt x="0" y="2664264"/>
                  </a:cubicBezTo>
                  <a:lnTo>
                    <a:pt x="0" y="45069"/>
                  </a:lnTo>
                  <a:cubicBezTo>
                    <a:pt x="0" y="33116"/>
                    <a:pt x="4748" y="21653"/>
                    <a:pt x="13200" y="13200"/>
                  </a:cubicBezTo>
                  <a:cubicBezTo>
                    <a:pt x="21653" y="4748"/>
                    <a:pt x="33116" y="0"/>
                    <a:pt x="45069" y="0"/>
                  </a:cubicBezTo>
                  <a:close/>
                </a:path>
              </a:pathLst>
            </a:custGeom>
            <a:solidFill>
              <a:srgbClr val="593C8F"/>
            </a:solidFill>
          </p:spPr>
          <p:txBody>
            <a:bodyPr/>
            <a:lstStyle/>
            <a:p>
              <a:endParaRPr lang="en-BD"/>
            </a:p>
          </p:txBody>
        </p:sp>
        <p:sp>
          <p:nvSpPr>
            <p:cNvPr id="5" name="TextBox 5"/>
            <p:cNvSpPr txBox="1"/>
            <p:nvPr/>
          </p:nvSpPr>
          <p:spPr>
            <a:xfrm>
              <a:off x="0" y="-38100"/>
              <a:ext cx="4117040" cy="274743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753898" y="4732162"/>
            <a:ext cx="3497897" cy="3266161"/>
          </a:xfrm>
          <a:custGeom>
            <a:avLst/>
            <a:gdLst/>
            <a:ahLst/>
            <a:cxnLst/>
            <a:rect l="l" t="t" r="r" b="b"/>
            <a:pathLst>
              <a:path w="3497897" h="3266161">
                <a:moveTo>
                  <a:pt x="0" y="0"/>
                </a:moveTo>
                <a:lnTo>
                  <a:pt x="3497897" y="0"/>
                </a:lnTo>
                <a:lnTo>
                  <a:pt x="3497897" y="3266161"/>
                </a:lnTo>
                <a:lnTo>
                  <a:pt x="0" y="32661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7" name="TextBox 7"/>
          <p:cNvSpPr txBox="1"/>
          <p:nvPr/>
        </p:nvSpPr>
        <p:spPr>
          <a:xfrm>
            <a:off x="1462176" y="1065531"/>
            <a:ext cx="6081340" cy="877569"/>
          </a:xfrm>
          <a:prstGeom prst="rect">
            <a:avLst/>
          </a:prstGeom>
        </p:spPr>
        <p:txBody>
          <a:bodyPr lIns="0" tIns="0" rIns="0" bIns="0" rtlCol="0" anchor="t">
            <a:spAutoFit/>
          </a:bodyPr>
          <a:lstStyle/>
          <a:p>
            <a:pPr algn="l">
              <a:lnSpc>
                <a:spcPts val="7280"/>
              </a:lnSpc>
              <a:spcBef>
                <a:spcPct val="0"/>
              </a:spcBef>
            </a:pPr>
            <a:r>
              <a:rPr lang="en-US" sz="5200" b="1">
                <a:solidFill>
                  <a:srgbClr val="FFFFFF"/>
                </a:solidFill>
                <a:latin typeface="Oswald Bold"/>
                <a:ea typeface="Oswald Bold"/>
                <a:cs typeface="Oswald Bold"/>
                <a:sym typeface="Oswald Bold"/>
              </a:rPr>
              <a:t>INTRODUCTION TO SQL</a:t>
            </a:r>
          </a:p>
        </p:txBody>
      </p:sp>
      <p:sp>
        <p:nvSpPr>
          <p:cNvPr id="8" name="TextBox 8"/>
          <p:cNvSpPr txBox="1"/>
          <p:nvPr/>
        </p:nvSpPr>
        <p:spPr>
          <a:xfrm>
            <a:off x="770824" y="2452399"/>
            <a:ext cx="7464044" cy="1204594"/>
          </a:xfrm>
          <a:prstGeom prst="rect">
            <a:avLst/>
          </a:prstGeom>
        </p:spPr>
        <p:txBody>
          <a:bodyPr lIns="0" tIns="0" rIns="0" bIns="0" rtlCol="0" anchor="t">
            <a:spAutoFit/>
          </a:bodyPr>
          <a:lstStyle/>
          <a:p>
            <a:pPr algn="just">
              <a:lnSpc>
                <a:spcPts val="4840"/>
              </a:lnSpc>
              <a:spcBef>
                <a:spcPct val="0"/>
              </a:spcBef>
            </a:pPr>
            <a:r>
              <a:rPr lang="en-US" sz="3457">
                <a:solidFill>
                  <a:srgbClr val="FFFFFF"/>
                </a:solidFill>
                <a:latin typeface="Oswald"/>
                <a:ea typeface="Oswald"/>
                <a:cs typeface="Oswald"/>
                <a:sym typeface="Oswald"/>
              </a:rPr>
              <a:t>Structured Query Language (SQL) is used to manage and manipulate relational databases.</a:t>
            </a:r>
          </a:p>
        </p:txBody>
      </p:sp>
      <p:sp>
        <p:nvSpPr>
          <p:cNvPr id="9" name="TextBox 9"/>
          <p:cNvSpPr txBox="1"/>
          <p:nvPr/>
        </p:nvSpPr>
        <p:spPr>
          <a:xfrm>
            <a:off x="10388408" y="1065531"/>
            <a:ext cx="5994592" cy="877570"/>
          </a:xfrm>
          <a:prstGeom prst="rect">
            <a:avLst/>
          </a:prstGeom>
        </p:spPr>
        <p:txBody>
          <a:bodyPr wrap="square" lIns="0" tIns="0" rIns="0" bIns="0" rtlCol="0" anchor="t">
            <a:spAutoFit/>
          </a:bodyPr>
          <a:lstStyle/>
          <a:p>
            <a:pPr algn="ctr">
              <a:lnSpc>
                <a:spcPts val="7279"/>
              </a:lnSpc>
              <a:spcBef>
                <a:spcPct val="0"/>
              </a:spcBef>
            </a:pPr>
            <a:r>
              <a:rPr lang="en-US" sz="5199" b="1" dirty="0">
                <a:solidFill>
                  <a:srgbClr val="593C8F"/>
                </a:solidFill>
                <a:latin typeface="Oswald Bold"/>
                <a:ea typeface="Oswald Bold"/>
                <a:cs typeface="Oswald Bold"/>
                <a:sym typeface="Oswald Bold"/>
              </a:rPr>
              <a:t>KEY FEATURES OF SQL</a:t>
            </a:r>
          </a:p>
        </p:txBody>
      </p:sp>
      <p:sp>
        <p:nvSpPr>
          <p:cNvPr id="10" name="TextBox 10"/>
          <p:cNvSpPr txBox="1"/>
          <p:nvPr/>
        </p:nvSpPr>
        <p:spPr>
          <a:xfrm>
            <a:off x="10439500" y="2612918"/>
            <a:ext cx="6551265" cy="26574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593C8F"/>
                </a:solidFill>
                <a:latin typeface="Oswald"/>
                <a:ea typeface="Oswald"/>
                <a:cs typeface="Oswald"/>
                <a:sym typeface="Oswald"/>
              </a:rPr>
              <a:t>Data Manipulation</a:t>
            </a:r>
          </a:p>
          <a:p>
            <a:pPr marL="647700" lvl="1" indent="-323850" algn="l">
              <a:lnSpc>
                <a:spcPts val="4200"/>
              </a:lnSpc>
              <a:buFont typeface="Arial"/>
              <a:buChar char="•"/>
            </a:pPr>
            <a:r>
              <a:rPr lang="en-US" sz="3000">
                <a:solidFill>
                  <a:srgbClr val="593C8F"/>
                </a:solidFill>
                <a:latin typeface="Oswald"/>
                <a:ea typeface="Oswald"/>
                <a:cs typeface="Oswald"/>
                <a:sym typeface="Oswald"/>
              </a:rPr>
              <a:t>Query Language</a:t>
            </a:r>
          </a:p>
          <a:p>
            <a:pPr marL="647700" lvl="1" indent="-323850" algn="l">
              <a:lnSpc>
                <a:spcPts val="4200"/>
              </a:lnSpc>
              <a:buFont typeface="Arial"/>
              <a:buChar char="•"/>
            </a:pPr>
            <a:r>
              <a:rPr lang="en-US" sz="3000">
                <a:solidFill>
                  <a:srgbClr val="593C8F"/>
                </a:solidFill>
                <a:latin typeface="Oswald"/>
                <a:ea typeface="Oswald"/>
                <a:cs typeface="Oswald"/>
                <a:sym typeface="Oswald"/>
              </a:rPr>
              <a:t>Data Definition</a:t>
            </a:r>
          </a:p>
          <a:p>
            <a:pPr marL="647700" lvl="1" indent="-323850" algn="l">
              <a:lnSpc>
                <a:spcPts val="4200"/>
              </a:lnSpc>
              <a:buFont typeface="Arial"/>
              <a:buChar char="•"/>
            </a:pPr>
            <a:r>
              <a:rPr lang="en-US" sz="3000">
                <a:solidFill>
                  <a:srgbClr val="593C8F"/>
                </a:solidFill>
                <a:latin typeface="Oswald"/>
                <a:ea typeface="Oswald"/>
                <a:cs typeface="Oswald"/>
                <a:sym typeface="Oswald"/>
              </a:rPr>
              <a:t>Transaction Control</a:t>
            </a:r>
          </a:p>
          <a:p>
            <a:pPr marL="647700" lvl="1" indent="-323850" algn="l">
              <a:lnSpc>
                <a:spcPts val="4200"/>
              </a:lnSpc>
              <a:buFont typeface="Arial"/>
              <a:buChar char="•"/>
            </a:pPr>
            <a:r>
              <a:rPr lang="en-US" sz="3000">
                <a:solidFill>
                  <a:srgbClr val="593C8F"/>
                </a:solidFill>
                <a:latin typeface="Oswald"/>
                <a:ea typeface="Oswald"/>
                <a:cs typeface="Oswald"/>
                <a:sym typeface="Oswald"/>
              </a:rPr>
              <a:t>Security Features</a:t>
            </a:r>
          </a:p>
        </p:txBody>
      </p:sp>
      <p:sp>
        <p:nvSpPr>
          <p:cNvPr id="11" name="Freeform 11"/>
          <p:cNvSpPr/>
          <p:nvPr/>
        </p:nvSpPr>
        <p:spPr>
          <a:xfrm>
            <a:off x="10919758" y="6006887"/>
            <a:ext cx="4790650" cy="1922248"/>
          </a:xfrm>
          <a:custGeom>
            <a:avLst/>
            <a:gdLst/>
            <a:ahLst/>
            <a:cxnLst/>
            <a:rect l="l" t="t" r="r" b="b"/>
            <a:pathLst>
              <a:path w="4790650" h="1922248">
                <a:moveTo>
                  <a:pt x="0" y="0"/>
                </a:moveTo>
                <a:lnTo>
                  <a:pt x="4790650" y="0"/>
                </a:lnTo>
                <a:lnTo>
                  <a:pt x="4790650" y="1922248"/>
                </a:lnTo>
                <a:lnTo>
                  <a:pt x="0" y="19222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D"/>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9393722" y="0"/>
            <a:ext cx="8894278" cy="10287000"/>
            <a:chOff x="0" y="0"/>
            <a:chExt cx="2342526" cy="2709333"/>
          </a:xfrm>
        </p:grpSpPr>
        <p:sp>
          <p:nvSpPr>
            <p:cNvPr id="4" name="Freeform 4"/>
            <p:cNvSpPr/>
            <p:nvPr/>
          </p:nvSpPr>
          <p:spPr>
            <a:xfrm>
              <a:off x="0" y="0"/>
              <a:ext cx="2342526" cy="2709333"/>
            </a:xfrm>
            <a:custGeom>
              <a:avLst/>
              <a:gdLst/>
              <a:ahLst/>
              <a:cxnLst/>
              <a:rect l="l" t="t" r="r" b="b"/>
              <a:pathLst>
                <a:path w="2342526" h="2709333">
                  <a:moveTo>
                    <a:pt x="0" y="0"/>
                  </a:moveTo>
                  <a:lnTo>
                    <a:pt x="2342526" y="0"/>
                  </a:lnTo>
                  <a:lnTo>
                    <a:pt x="2342526"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2342526"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332715" y="5477919"/>
            <a:ext cx="4076614" cy="3266387"/>
          </a:xfrm>
          <a:custGeom>
            <a:avLst/>
            <a:gdLst/>
            <a:ahLst/>
            <a:cxnLst/>
            <a:rect l="l" t="t" r="r" b="b"/>
            <a:pathLst>
              <a:path w="4076614" h="3266387">
                <a:moveTo>
                  <a:pt x="0" y="0"/>
                </a:moveTo>
                <a:lnTo>
                  <a:pt x="4076613" y="0"/>
                </a:lnTo>
                <a:lnTo>
                  <a:pt x="4076613" y="3266386"/>
                </a:lnTo>
                <a:lnTo>
                  <a:pt x="0" y="32663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BD"/>
          </a:p>
        </p:txBody>
      </p:sp>
      <p:sp>
        <p:nvSpPr>
          <p:cNvPr id="7" name="Freeform 7"/>
          <p:cNvSpPr/>
          <p:nvPr/>
        </p:nvSpPr>
        <p:spPr>
          <a:xfrm>
            <a:off x="14852899" y="2440718"/>
            <a:ext cx="2015866" cy="1363229"/>
          </a:xfrm>
          <a:custGeom>
            <a:avLst/>
            <a:gdLst/>
            <a:ahLst/>
            <a:cxnLst/>
            <a:rect l="l" t="t" r="r" b="b"/>
            <a:pathLst>
              <a:path w="2015866" h="1363229">
                <a:moveTo>
                  <a:pt x="0" y="0"/>
                </a:moveTo>
                <a:lnTo>
                  <a:pt x="2015866" y="0"/>
                </a:lnTo>
                <a:lnTo>
                  <a:pt x="2015866" y="1363230"/>
                </a:lnTo>
                <a:lnTo>
                  <a:pt x="0" y="13632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D"/>
          </a:p>
        </p:txBody>
      </p:sp>
      <p:sp>
        <p:nvSpPr>
          <p:cNvPr id="8" name="Freeform 8"/>
          <p:cNvSpPr/>
          <p:nvPr/>
        </p:nvSpPr>
        <p:spPr>
          <a:xfrm>
            <a:off x="14217051" y="6279659"/>
            <a:ext cx="2167997" cy="1937647"/>
          </a:xfrm>
          <a:custGeom>
            <a:avLst/>
            <a:gdLst/>
            <a:ahLst/>
            <a:cxnLst/>
            <a:rect l="l" t="t" r="r" b="b"/>
            <a:pathLst>
              <a:path w="2167997" h="1937647">
                <a:moveTo>
                  <a:pt x="0" y="0"/>
                </a:moveTo>
                <a:lnTo>
                  <a:pt x="2167997" y="0"/>
                </a:lnTo>
                <a:lnTo>
                  <a:pt x="2167997" y="1937647"/>
                </a:lnTo>
                <a:lnTo>
                  <a:pt x="0" y="1937647"/>
                </a:lnTo>
                <a:lnTo>
                  <a:pt x="0" y="0"/>
                </a:lnTo>
                <a:close/>
              </a:path>
            </a:pathLst>
          </a:custGeom>
          <a:blipFill>
            <a:blip r:embed="rId7"/>
            <a:stretch>
              <a:fillRect/>
            </a:stretch>
          </a:blipFill>
        </p:spPr>
        <p:txBody>
          <a:bodyPr/>
          <a:lstStyle/>
          <a:p>
            <a:endParaRPr lang="en-BD"/>
          </a:p>
        </p:txBody>
      </p:sp>
      <p:sp>
        <p:nvSpPr>
          <p:cNvPr id="9" name="TextBox 9"/>
          <p:cNvSpPr txBox="1"/>
          <p:nvPr/>
        </p:nvSpPr>
        <p:spPr>
          <a:xfrm>
            <a:off x="676713" y="907453"/>
            <a:ext cx="8115300" cy="1588135"/>
          </a:xfrm>
          <a:prstGeom prst="rect">
            <a:avLst/>
          </a:prstGeom>
        </p:spPr>
        <p:txBody>
          <a:bodyPr lIns="0" tIns="0" rIns="0" bIns="0" rtlCol="0" anchor="t">
            <a:spAutoFit/>
          </a:bodyPr>
          <a:lstStyle/>
          <a:p>
            <a:pPr algn="ctr">
              <a:lnSpc>
                <a:spcPts val="6439"/>
              </a:lnSpc>
              <a:spcBef>
                <a:spcPct val="0"/>
              </a:spcBef>
            </a:pPr>
            <a:r>
              <a:rPr lang="en-US" sz="4599" b="1">
                <a:solidFill>
                  <a:srgbClr val="593C8F"/>
                </a:solidFill>
                <a:latin typeface="Oswald Bold"/>
                <a:ea typeface="Oswald Bold"/>
                <a:cs typeface="Oswald Bold"/>
                <a:sym typeface="Oswald Bold"/>
              </a:rPr>
              <a:t>IMPORTANCE OF SQL IN DATA-DRIVEN APPLICATIONS</a:t>
            </a:r>
          </a:p>
        </p:txBody>
      </p:sp>
      <p:sp>
        <p:nvSpPr>
          <p:cNvPr id="10" name="TextBox 10"/>
          <p:cNvSpPr txBox="1"/>
          <p:nvPr/>
        </p:nvSpPr>
        <p:spPr>
          <a:xfrm>
            <a:off x="1028700" y="3055658"/>
            <a:ext cx="7411326" cy="1590675"/>
          </a:xfrm>
          <a:prstGeom prst="rect">
            <a:avLst/>
          </a:prstGeom>
        </p:spPr>
        <p:txBody>
          <a:bodyPr lIns="0" tIns="0" rIns="0" bIns="0" rtlCol="0" anchor="t">
            <a:spAutoFit/>
          </a:bodyPr>
          <a:lstStyle/>
          <a:p>
            <a:pPr algn="just">
              <a:lnSpc>
                <a:spcPts val="4200"/>
              </a:lnSpc>
              <a:spcBef>
                <a:spcPct val="0"/>
              </a:spcBef>
            </a:pPr>
            <a:r>
              <a:rPr lang="en-US" sz="3000">
                <a:solidFill>
                  <a:srgbClr val="593C8F"/>
                </a:solidFill>
                <a:latin typeface="Oswald"/>
                <a:ea typeface="Oswald"/>
                <a:cs typeface="Oswald"/>
                <a:sym typeface="Oswald"/>
              </a:rPr>
              <a:t>SQL is important in data-driven applications because it helps store, manage, and retrieve data easily and efficiently.</a:t>
            </a:r>
          </a:p>
        </p:txBody>
      </p:sp>
      <p:sp>
        <p:nvSpPr>
          <p:cNvPr id="11" name="TextBox 11"/>
          <p:cNvSpPr txBox="1"/>
          <p:nvPr/>
        </p:nvSpPr>
        <p:spPr>
          <a:xfrm>
            <a:off x="10393726" y="4600348"/>
            <a:ext cx="6168554" cy="877570"/>
          </a:xfrm>
          <a:prstGeom prst="rect">
            <a:avLst/>
          </a:prstGeom>
        </p:spPr>
        <p:txBody>
          <a:bodyPr lIns="0" tIns="0" rIns="0" bIns="0" rtlCol="0" anchor="t">
            <a:spAutoFit/>
          </a:bodyPr>
          <a:lstStyle/>
          <a:p>
            <a:pPr algn="ctr">
              <a:lnSpc>
                <a:spcPts val="7279"/>
              </a:lnSpc>
              <a:spcBef>
                <a:spcPct val="0"/>
              </a:spcBef>
            </a:pPr>
            <a:r>
              <a:rPr lang="en-US" sz="5199" b="1">
                <a:solidFill>
                  <a:srgbClr val="FFFFFF"/>
                </a:solidFill>
                <a:latin typeface="Oswald Bold"/>
                <a:ea typeface="Oswald Bold"/>
                <a:cs typeface="Oswald Bold"/>
                <a:sym typeface="Oswald Bold"/>
              </a:rPr>
              <a:t>BASIC SQL COMMANDS</a:t>
            </a:r>
          </a:p>
        </p:txBody>
      </p:sp>
      <p:sp>
        <p:nvSpPr>
          <p:cNvPr id="12" name="TextBox 12"/>
          <p:cNvSpPr txBox="1"/>
          <p:nvPr/>
        </p:nvSpPr>
        <p:spPr>
          <a:xfrm>
            <a:off x="10626183" y="5679846"/>
            <a:ext cx="3225497" cy="2537460"/>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FFFFFF"/>
                </a:solidFill>
                <a:latin typeface="Oswald"/>
                <a:ea typeface="Oswald"/>
                <a:cs typeface="Oswald"/>
                <a:sym typeface="Oswald"/>
              </a:rPr>
              <a:t>Select</a:t>
            </a:r>
          </a:p>
          <a:p>
            <a:pPr marL="777240" lvl="1" indent="-388620" algn="l">
              <a:lnSpc>
                <a:spcPts val="5040"/>
              </a:lnSpc>
              <a:buFont typeface="Arial"/>
              <a:buChar char="•"/>
            </a:pPr>
            <a:r>
              <a:rPr lang="en-US" sz="3600">
                <a:solidFill>
                  <a:srgbClr val="FFFFFF"/>
                </a:solidFill>
                <a:latin typeface="Oswald"/>
                <a:ea typeface="Oswald"/>
                <a:cs typeface="Oswald"/>
                <a:sym typeface="Oswald"/>
              </a:rPr>
              <a:t>Insert</a:t>
            </a:r>
          </a:p>
          <a:p>
            <a:pPr marL="777240" lvl="1" indent="-388620" algn="l">
              <a:lnSpc>
                <a:spcPts val="5040"/>
              </a:lnSpc>
              <a:buFont typeface="Arial"/>
              <a:buChar char="•"/>
            </a:pPr>
            <a:r>
              <a:rPr lang="en-US" sz="3600">
                <a:solidFill>
                  <a:srgbClr val="FFFFFF"/>
                </a:solidFill>
                <a:latin typeface="Oswald"/>
                <a:ea typeface="Oswald"/>
                <a:cs typeface="Oswald"/>
                <a:sym typeface="Oswald"/>
              </a:rPr>
              <a:t>Update</a:t>
            </a:r>
          </a:p>
          <a:p>
            <a:pPr marL="777240" lvl="1" indent="-388620" algn="l">
              <a:lnSpc>
                <a:spcPts val="5040"/>
              </a:lnSpc>
              <a:buFont typeface="Arial"/>
              <a:buChar char="•"/>
            </a:pPr>
            <a:r>
              <a:rPr lang="en-US" sz="3600">
                <a:solidFill>
                  <a:srgbClr val="FFFFFF"/>
                </a:solidFill>
                <a:latin typeface="Oswald"/>
                <a:ea typeface="Oswald"/>
                <a:cs typeface="Oswald"/>
                <a:sym typeface="Oswald"/>
              </a:rPr>
              <a:t>Delete</a:t>
            </a:r>
          </a:p>
        </p:txBody>
      </p:sp>
      <p:sp>
        <p:nvSpPr>
          <p:cNvPr id="13" name="TextBox 13"/>
          <p:cNvSpPr txBox="1"/>
          <p:nvPr/>
        </p:nvSpPr>
        <p:spPr>
          <a:xfrm>
            <a:off x="10393726" y="907453"/>
            <a:ext cx="5177197" cy="877570"/>
          </a:xfrm>
          <a:prstGeom prst="rect">
            <a:avLst/>
          </a:prstGeom>
        </p:spPr>
        <p:txBody>
          <a:bodyPr lIns="0" tIns="0" rIns="0" bIns="0" rtlCol="0" anchor="t">
            <a:spAutoFit/>
          </a:bodyPr>
          <a:lstStyle/>
          <a:p>
            <a:pPr algn="l">
              <a:lnSpc>
                <a:spcPts val="7279"/>
              </a:lnSpc>
            </a:pPr>
            <a:r>
              <a:rPr lang="en-US" sz="5199" b="1">
                <a:solidFill>
                  <a:srgbClr val="FFFFFF"/>
                </a:solidFill>
                <a:latin typeface="Oswald Bold"/>
                <a:ea typeface="Oswald Bold"/>
                <a:cs typeface="Oswald Bold"/>
                <a:sym typeface="Oswald Bold"/>
              </a:rPr>
              <a:t>CREATE DATABASE</a:t>
            </a:r>
          </a:p>
        </p:txBody>
      </p:sp>
      <p:sp>
        <p:nvSpPr>
          <p:cNvPr id="14" name="TextBox 14"/>
          <p:cNvSpPr txBox="1"/>
          <p:nvPr/>
        </p:nvSpPr>
        <p:spPr>
          <a:xfrm>
            <a:off x="10723090" y="1985048"/>
            <a:ext cx="2869883" cy="1899285"/>
          </a:xfrm>
          <a:prstGeom prst="rect">
            <a:avLst/>
          </a:prstGeom>
        </p:spPr>
        <p:txBody>
          <a:bodyPr lIns="0" tIns="0" rIns="0" bIns="0" rtlCol="0" anchor="t">
            <a:spAutoFit/>
          </a:bodyPr>
          <a:lstStyle/>
          <a:p>
            <a:pPr marL="777240" lvl="1" indent="-388620" algn="l">
              <a:lnSpc>
                <a:spcPts val="5040"/>
              </a:lnSpc>
              <a:buFont typeface="Arial"/>
              <a:buChar char="•"/>
            </a:pPr>
            <a:r>
              <a:rPr lang="en-US" sz="3600">
                <a:solidFill>
                  <a:srgbClr val="FFFFFF"/>
                </a:solidFill>
                <a:latin typeface="Oswald"/>
                <a:ea typeface="Oswald"/>
                <a:cs typeface="Oswald"/>
                <a:sym typeface="Oswald"/>
              </a:rPr>
              <a:t>Create </a:t>
            </a:r>
          </a:p>
          <a:p>
            <a:pPr marL="777240" lvl="1" indent="-388620" algn="l">
              <a:lnSpc>
                <a:spcPts val="5040"/>
              </a:lnSpc>
              <a:buFont typeface="Arial"/>
              <a:buChar char="•"/>
            </a:pPr>
            <a:r>
              <a:rPr lang="en-US" sz="3600">
                <a:solidFill>
                  <a:srgbClr val="FFFFFF"/>
                </a:solidFill>
                <a:latin typeface="Oswald"/>
                <a:ea typeface="Oswald"/>
                <a:cs typeface="Oswald"/>
                <a:sym typeface="Oswald"/>
              </a:rPr>
              <a:t>Use</a:t>
            </a:r>
          </a:p>
          <a:p>
            <a:pPr marL="777240" lvl="1" indent="-388620" algn="l">
              <a:lnSpc>
                <a:spcPts val="5040"/>
              </a:lnSpc>
              <a:buFont typeface="Arial"/>
              <a:buChar char="•"/>
            </a:pPr>
            <a:r>
              <a:rPr lang="en-US" sz="3600">
                <a:solidFill>
                  <a:srgbClr val="FFFFFF"/>
                </a:solidFill>
                <a:latin typeface="Oswald"/>
                <a:ea typeface="Oswald"/>
                <a:cs typeface="Oswald"/>
                <a:sym typeface="Oswald"/>
              </a:rPr>
              <a:t>Table Create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8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8283540" y="0"/>
            <a:ext cx="570716" cy="10287000"/>
            <a:chOff x="0" y="0"/>
            <a:chExt cx="150312" cy="2709333"/>
          </a:xfrm>
        </p:grpSpPr>
        <p:sp>
          <p:nvSpPr>
            <p:cNvPr id="4" name="Freeform 4"/>
            <p:cNvSpPr/>
            <p:nvPr/>
          </p:nvSpPr>
          <p:spPr>
            <a:xfrm>
              <a:off x="0" y="0"/>
              <a:ext cx="150312" cy="2709333"/>
            </a:xfrm>
            <a:custGeom>
              <a:avLst/>
              <a:gdLst/>
              <a:ahLst/>
              <a:cxnLst/>
              <a:rect l="l" t="t" r="r" b="b"/>
              <a:pathLst>
                <a:path w="150312" h="2709333">
                  <a:moveTo>
                    <a:pt x="0" y="0"/>
                  </a:moveTo>
                  <a:lnTo>
                    <a:pt x="150312" y="0"/>
                  </a:lnTo>
                  <a:lnTo>
                    <a:pt x="150312"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150312"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681673" y="2517514"/>
            <a:ext cx="4479718" cy="2716260"/>
          </a:xfrm>
          <a:custGeom>
            <a:avLst/>
            <a:gdLst/>
            <a:ahLst/>
            <a:cxnLst/>
            <a:rect l="l" t="t" r="r" b="b"/>
            <a:pathLst>
              <a:path w="4479718" h="2716260">
                <a:moveTo>
                  <a:pt x="0" y="0"/>
                </a:moveTo>
                <a:lnTo>
                  <a:pt x="4479719" y="0"/>
                </a:lnTo>
                <a:lnTo>
                  <a:pt x="4479719" y="2716260"/>
                </a:lnTo>
                <a:lnTo>
                  <a:pt x="0" y="2716260"/>
                </a:lnTo>
                <a:lnTo>
                  <a:pt x="0" y="0"/>
                </a:lnTo>
                <a:close/>
              </a:path>
            </a:pathLst>
          </a:custGeom>
          <a:blipFill>
            <a:blip r:embed="rId3"/>
            <a:stretch>
              <a:fillRect t="-14903" r="-4076" b="-14903"/>
            </a:stretch>
          </a:blipFill>
        </p:spPr>
        <p:txBody>
          <a:bodyPr/>
          <a:lstStyle/>
          <a:p>
            <a:endParaRPr lang="en-BD"/>
          </a:p>
        </p:txBody>
      </p:sp>
      <p:sp>
        <p:nvSpPr>
          <p:cNvPr id="7" name="Freeform 7"/>
          <p:cNvSpPr/>
          <p:nvPr/>
        </p:nvSpPr>
        <p:spPr>
          <a:xfrm>
            <a:off x="1681673" y="6438330"/>
            <a:ext cx="4483213" cy="2819970"/>
          </a:xfrm>
          <a:custGeom>
            <a:avLst/>
            <a:gdLst/>
            <a:ahLst/>
            <a:cxnLst/>
            <a:rect l="l" t="t" r="r" b="b"/>
            <a:pathLst>
              <a:path w="4483213" h="2819970">
                <a:moveTo>
                  <a:pt x="0" y="0"/>
                </a:moveTo>
                <a:lnTo>
                  <a:pt x="4483213" y="0"/>
                </a:lnTo>
                <a:lnTo>
                  <a:pt x="4483213" y="2819970"/>
                </a:lnTo>
                <a:lnTo>
                  <a:pt x="0" y="2819970"/>
                </a:lnTo>
                <a:lnTo>
                  <a:pt x="0" y="0"/>
                </a:lnTo>
                <a:close/>
              </a:path>
            </a:pathLst>
          </a:custGeom>
          <a:blipFill>
            <a:blip r:embed="rId4"/>
            <a:stretch>
              <a:fillRect t="-14522" r="-2262" b="-14522"/>
            </a:stretch>
          </a:blipFill>
        </p:spPr>
        <p:txBody>
          <a:bodyPr/>
          <a:lstStyle/>
          <a:p>
            <a:endParaRPr lang="en-BD"/>
          </a:p>
        </p:txBody>
      </p:sp>
      <p:sp>
        <p:nvSpPr>
          <p:cNvPr id="8" name="Freeform 8"/>
          <p:cNvSpPr/>
          <p:nvPr/>
        </p:nvSpPr>
        <p:spPr>
          <a:xfrm>
            <a:off x="10359036" y="5233774"/>
            <a:ext cx="5728858" cy="4182066"/>
          </a:xfrm>
          <a:custGeom>
            <a:avLst/>
            <a:gdLst/>
            <a:ahLst/>
            <a:cxnLst/>
            <a:rect l="l" t="t" r="r" b="b"/>
            <a:pathLst>
              <a:path w="5728858" h="4182066">
                <a:moveTo>
                  <a:pt x="0" y="0"/>
                </a:moveTo>
                <a:lnTo>
                  <a:pt x="5728858" y="0"/>
                </a:lnTo>
                <a:lnTo>
                  <a:pt x="5728858" y="4182066"/>
                </a:lnTo>
                <a:lnTo>
                  <a:pt x="0" y="4182066"/>
                </a:lnTo>
                <a:lnTo>
                  <a:pt x="0" y="0"/>
                </a:lnTo>
                <a:close/>
              </a:path>
            </a:pathLst>
          </a:custGeom>
          <a:blipFill>
            <a:blip r:embed="rId5"/>
            <a:stretch>
              <a:fillRect/>
            </a:stretch>
          </a:blipFill>
        </p:spPr>
        <p:txBody>
          <a:bodyPr/>
          <a:lstStyle/>
          <a:p>
            <a:endParaRPr lang="en-BD"/>
          </a:p>
        </p:txBody>
      </p:sp>
      <p:sp>
        <p:nvSpPr>
          <p:cNvPr id="9" name="Freeform 9"/>
          <p:cNvSpPr/>
          <p:nvPr/>
        </p:nvSpPr>
        <p:spPr>
          <a:xfrm>
            <a:off x="9988932" y="2134292"/>
            <a:ext cx="3605557" cy="2660411"/>
          </a:xfrm>
          <a:custGeom>
            <a:avLst/>
            <a:gdLst/>
            <a:ahLst/>
            <a:cxnLst/>
            <a:rect l="l" t="t" r="r" b="b"/>
            <a:pathLst>
              <a:path w="3605557" h="2660411">
                <a:moveTo>
                  <a:pt x="0" y="0"/>
                </a:moveTo>
                <a:lnTo>
                  <a:pt x="3605557" y="0"/>
                </a:lnTo>
                <a:lnTo>
                  <a:pt x="3605557" y="2660411"/>
                </a:lnTo>
                <a:lnTo>
                  <a:pt x="0" y="2660411"/>
                </a:lnTo>
                <a:lnTo>
                  <a:pt x="0" y="0"/>
                </a:lnTo>
                <a:close/>
              </a:path>
            </a:pathLst>
          </a:custGeom>
          <a:blipFill>
            <a:blip r:embed="rId6"/>
            <a:stretch>
              <a:fillRect/>
            </a:stretch>
          </a:blipFill>
        </p:spPr>
        <p:txBody>
          <a:bodyPr/>
          <a:lstStyle/>
          <a:p>
            <a:endParaRPr lang="en-BD"/>
          </a:p>
        </p:txBody>
      </p:sp>
      <p:sp>
        <p:nvSpPr>
          <p:cNvPr id="10" name="Freeform 10"/>
          <p:cNvSpPr/>
          <p:nvPr/>
        </p:nvSpPr>
        <p:spPr>
          <a:xfrm>
            <a:off x="14287536" y="2564318"/>
            <a:ext cx="2095573" cy="2095573"/>
          </a:xfrm>
          <a:custGeom>
            <a:avLst/>
            <a:gdLst/>
            <a:ahLst/>
            <a:cxnLst/>
            <a:rect l="l" t="t" r="r" b="b"/>
            <a:pathLst>
              <a:path w="2095573" h="2095573">
                <a:moveTo>
                  <a:pt x="0" y="0"/>
                </a:moveTo>
                <a:lnTo>
                  <a:pt x="2095573" y="0"/>
                </a:lnTo>
                <a:lnTo>
                  <a:pt x="2095573" y="2095573"/>
                </a:lnTo>
                <a:lnTo>
                  <a:pt x="0" y="20955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D"/>
          </a:p>
        </p:txBody>
      </p:sp>
      <p:sp>
        <p:nvSpPr>
          <p:cNvPr id="11" name="TextBox 11"/>
          <p:cNvSpPr txBox="1"/>
          <p:nvPr/>
        </p:nvSpPr>
        <p:spPr>
          <a:xfrm>
            <a:off x="669505" y="793489"/>
            <a:ext cx="5916335" cy="877570"/>
          </a:xfrm>
          <a:prstGeom prst="rect">
            <a:avLst/>
          </a:prstGeom>
        </p:spPr>
        <p:txBody>
          <a:bodyPr lIns="0" tIns="0" rIns="0" bIns="0" rtlCol="0" anchor="t">
            <a:spAutoFit/>
          </a:bodyPr>
          <a:lstStyle/>
          <a:p>
            <a:pPr algn="ctr">
              <a:lnSpc>
                <a:spcPts val="7279"/>
              </a:lnSpc>
            </a:pPr>
            <a:r>
              <a:rPr lang="en-US" sz="5199" b="1" dirty="0">
                <a:solidFill>
                  <a:srgbClr val="593C8F"/>
                </a:solidFill>
                <a:latin typeface="Oswald Bold"/>
                <a:ea typeface="Oswald Bold"/>
                <a:cs typeface="Oswald Bold"/>
                <a:sym typeface="Oswald Bold"/>
              </a:rPr>
              <a:t>CREATE AND USE</a:t>
            </a:r>
          </a:p>
        </p:txBody>
      </p:sp>
      <p:sp>
        <p:nvSpPr>
          <p:cNvPr id="12" name="TextBox 12"/>
          <p:cNvSpPr txBox="1"/>
          <p:nvPr/>
        </p:nvSpPr>
        <p:spPr>
          <a:xfrm>
            <a:off x="877420" y="1836794"/>
            <a:ext cx="7072745" cy="53784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593C8F"/>
                </a:solidFill>
                <a:latin typeface="Oswald"/>
                <a:ea typeface="Oswald"/>
                <a:cs typeface="Oswald"/>
                <a:sym typeface="Oswald"/>
              </a:rPr>
              <a:t>CREATE DATABASE (DATABASE NAME)</a:t>
            </a:r>
          </a:p>
        </p:txBody>
      </p:sp>
      <p:sp>
        <p:nvSpPr>
          <p:cNvPr id="13" name="TextBox 13"/>
          <p:cNvSpPr txBox="1"/>
          <p:nvPr/>
        </p:nvSpPr>
        <p:spPr>
          <a:xfrm>
            <a:off x="877420" y="5538535"/>
            <a:ext cx="5283972" cy="537845"/>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593C8F"/>
                </a:solidFill>
                <a:latin typeface="Oswald"/>
                <a:ea typeface="Oswald"/>
                <a:cs typeface="Oswald"/>
                <a:sym typeface="Oswald"/>
              </a:rPr>
              <a:t>USE (DATABASE NAME)</a:t>
            </a:r>
          </a:p>
        </p:txBody>
      </p:sp>
      <p:sp>
        <p:nvSpPr>
          <p:cNvPr id="14" name="TextBox 14"/>
          <p:cNvSpPr txBox="1"/>
          <p:nvPr/>
        </p:nvSpPr>
        <p:spPr>
          <a:xfrm>
            <a:off x="9187630" y="768376"/>
            <a:ext cx="8071670" cy="877570"/>
          </a:xfrm>
          <a:prstGeom prst="rect">
            <a:avLst/>
          </a:prstGeom>
        </p:spPr>
        <p:txBody>
          <a:bodyPr lIns="0" tIns="0" rIns="0" bIns="0" rtlCol="0" anchor="t">
            <a:spAutoFit/>
          </a:bodyPr>
          <a:lstStyle/>
          <a:p>
            <a:pPr algn="l">
              <a:lnSpc>
                <a:spcPts val="7279"/>
              </a:lnSpc>
            </a:pPr>
            <a:r>
              <a:rPr lang="en-US" sz="5199" b="1">
                <a:solidFill>
                  <a:srgbClr val="593C8F"/>
                </a:solidFill>
                <a:latin typeface="Oswald Bold"/>
                <a:ea typeface="Oswald Bold"/>
                <a:cs typeface="Oswald Bold"/>
                <a:sym typeface="Oswald Bold"/>
              </a:rPr>
              <a:t>TABLE CREATE VALUE INSERT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8221199" y="0"/>
            <a:ext cx="1845603" cy="10287000"/>
            <a:chOff x="0" y="0"/>
            <a:chExt cx="486085" cy="2709333"/>
          </a:xfrm>
        </p:grpSpPr>
        <p:sp>
          <p:nvSpPr>
            <p:cNvPr id="4" name="Freeform 4"/>
            <p:cNvSpPr/>
            <p:nvPr/>
          </p:nvSpPr>
          <p:spPr>
            <a:xfrm>
              <a:off x="0" y="0"/>
              <a:ext cx="486085" cy="2709333"/>
            </a:xfrm>
            <a:custGeom>
              <a:avLst/>
              <a:gdLst/>
              <a:ahLst/>
              <a:cxnLst/>
              <a:rect l="l" t="t" r="r" b="b"/>
              <a:pathLst>
                <a:path w="486085" h="2709333">
                  <a:moveTo>
                    <a:pt x="0" y="0"/>
                  </a:moveTo>
                  <a:lnTo>
                    <a:pt x="486085" y="0"/>
                  </a:lnTo>
                  <a:lnTo>
                    <a:pt x="486085" y="2709333"/>
                  </a:lnTo>
                  <a:lnTo>
                    <a:pt x="0" y="2709333"/>
                  </a:lnTo>
                  <a:close/>
                </a:path>
              </a:pathLst>
            </a:custGeom>
            <a:solidFill>
              <a:srgbClr val="593C8F"/>
            </a:solidFill>
          </p:spPr>
          <p:txBody>
            <a:bodyPr/>
            <a:lstStyle/>
            <a:p>
              <a:endParaRPr lang="en-BD"/>
            </a:p>
          </p:txBody>
        </p:sp>
        <p:sp>
          <p:nvSpPr>
            <p:cNvPr id="5" name="TextBox 5"/>
            <p:cNvSpPr txBox="1"/>
            <p:nvPr/>
          </p:nvSpPr>
          <p:spPr>
            <a:xfrm>
              <a:off x="0" y="-47625"/>
              <a:ext cx="486085" cy="2756958"/>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28700" y="5143500"/>
            <a:ext cx="6137483" cy="4073755"/>
          </a:xfrm>
          <a:custGeom>
            <a:avLst/>
            <a:gdLst/>
            <a:ahLst/>
            <a:cxnLst/>
            <a:rect l="l" t="t" r="r" b="b"/>
            <a:pathLst>
              <a:path w="6137483" h="4073755">
                <a:moveTo>
                  <a:pt x="0" y="0"/>
                </a:moveTo>
                <a:lnTo>
                  <a:pt x="6137483" y="0"/>
                </a:lnTo>
                <a:lnTo>
                  <a:pt x="6137483" y="4073755"/>
                </a:lnTo>
                <a:lnTo>
                  <a:pt x="0" y="4073755"/>
                </a:lnTo>
                <a:lnTo>
                  <a:pt x="0" y="0"/>
                </a:lnTo>
                <a:close/>
              </a:path>
            </a:pathLst>
          </a:custGeom>
          <a:blipFill>
            <a:blip r:embed="rId3"/>
            <a:stretch>
              <a:fillRect/>
            </a:stretch>
          </a:blipFill>
        </p:spPr>
        <p:txBody>
          <a:bodyPr/>
          <a:lstStyle/>
          <a:p>
            <a:endParaRPr lang="en-BD"/>
          </a:p>
        </p:txBody>
      </p:sp>
      <p:sp>
        <p:nvSpPr>
          <p:cNvPr id="7" name="Freeform 7"/>
          <p:cNvSpPr/>
          <p:nvPr/>
        </p:nvSpPr>
        <p:spPr>
          <a:xfrm>
            <a:off x="10775032" y="2325052"/>
            <a:ext cx="6923012" cy="6204749"/>
          </a:xfrm>
          <a:custGeom>
            <a:avLst/>
            <a:gdLst/>
            <a:ahLst/>
            <a:cxnLst/>
            <a:rect l="l" t="t" r="r" b="b"/>
            <a:pathLst>
              <a:path w="6923012" h="6204749">
                <a:moveTo>
                  <a:pt x="0" y="0"/>
                </a:moveTo>
                <a:lnTo>
                  <a:pt x="6923012" y="0"/>
                </a:lnTo>
                <a:lnTo>
                  <a:pt x="6923012" y="6204750"/>
                </a:lnTo>
                <a:lnTo>
                  <a:pt x="0" y="6204750"/>
                </a:lnTo>
                <a:lnTo>
                  <a:pt x="0" y="0"/>
                </a:lnTo>
                <a:close/>
              </a:path>
            </a:pathLst>
          </a:custGeom>
          <a:blipFill>
            <a:blip r:embed="rId4"/>
            <a:stretch>
              <a:fillRect/>
            </a:stretch>
          </a:blipFill>
        </p:spPr>
        <p:txBody>
          <a:bodyPr/>
          <a:lstStyle/>
          <a:p>
            <a:endParaRPr lang="en-BD"/>
          </a:p>
        </p:txBody>
      </p:sp>
      <p:sp>
        <p:nvSpPr>
          <p:cNvPr id="8" name="TextBox 8"/>
          <p:cNvSpPr txBox="1"/>
          <p:nvPr/>
        </p:nvSpPr>
        <p:spPr>
          <a:xfrm>
            <a:off x="1028700" y="942975"/>
            <a:ext cx="4678710" cy="877570"/>
          </a:xfrm>
          <a:prstGeom prst="rect">
            <a:avLst/>
          </a:prstGeom>
        </p:spPr>
        <p:txBody>
          <a:bodyPr lIns="0" tIns="0" rIns="0" bIns="0" rtlCol="0" anchor="t">
            <a:spAutoFit/>
          </a:bodyPr>
          <a:lstStyle/>
          <a:p>
            <a:pPr algn="ctr">
              <a:lnSpc>
                <a:spcPts val="7279"/>
              </a:lnSpc>
            </a:pPr>
            <a:r>
              <a:rPr lang="en-US" sz="5199" b="1">
                <a:solidFill>
                  <a:srgbClr val="593C8F"/>
                </a:solidFill>
                <a:latin typeface="Oswald Bold"/>
                <a:ea typeface="Oswald Bold"/>
                <a:cs typeface="Oswald Bold"/>
                <a:sym typeface="Oswald Bold"/>
              </a:rPr>
              <a:t>UPDATE &amp; DELETE</a:t>
            </a:r>
          </a:p>
        </p:txBody>
      </p:sp>
      <p:sp>
        <p:nvSpPr>
          <p:cNvPr id="9" name="TextBox 9"/>
          <p:cNvSpPr txBox="1"/>
          <p:nvPr/>
        </p:nvSpPr>
        <p:spPr>
          <a:xfrm>
            <a:off x="1028700" y="2258377"/>
            <a:ext cx="6781800" cy="2380615"/>
          </a:xfrm>
          <a:prstGeom prst="rect">
            <a:avLst/>
          </a:prstGeom>
        </p:spPr>
        <p:txBody>
          <a:bodyPr lIns="0" tIns="0" rIns="0" bIns="0" rtlCol="0" anchor="t">
            <a:spAutoFit/>
          </a:bodyPr>
          <a:lstStyle/>
          <a:p>
            <a:pPr algn="l">
              <a:lnSpc>
                <a:spcPts val="4759"/>
              </a:lnSpc>
            </a:pPr>
            <a:r>
              <a:rPr lang="en-US" sz="3399">
                <a:solidFill>
                  <a:srgbClr val="593C8F"/>
                </a:solidFill>
                <a:latin typeface="Oswald"/>
                <a:ea typeface="Oswald"/>
                <a:cs typeface="Oswald"/>
                <a:sym typeface="Oswald"/>
                <a:hlinkClick r:id="rId5" tooltip="http://localhost/phpmyadmin/url.php?url=https://dev.mysql.com/doc/refman/8.0/en/insert.html"/>
              </a:rPr>
              <a:t>INSERT</a:t>
            </a:r>
            <a:r>
              <a:rPr lang="en-US" sz="3399">
                <a:solidFill>
                  <a:srgbClr val="593C8F"/>
                </a:solidFill>
                <a:latin typeface="Oswald"/>
                <a:ea typeface="Oswald"/>
                <a:cs typeface="Oswald"/>
                <a:sym typeface="Oswald"/>
              </a:rPr>
              <a:t> INTO grp (Id, name) </a:t>
            </a:r>
            <a:r>
              <a:rPr lang="en-US" sz="3399">
                <a:solidFill>
                  <a:srgbClr val="593C8F"/>
                </a:solidFill>
                <a:latin typeface="Oswald"/>
                <a:ea typeface="Oswald"/>
                <a:cs typeface="Oswald"/>
                <a:sym typeface="Oswald"/>
                <a:hlinkClick r:id="rId6" tooltip="http://localhost/phpmyadmin/url.php?url=https://dev.mysql.com/doc/refman/8.0/en/miscellaneous-functions.html%23function_values"/>
              </a:rPr>
              <a:t>VALUES</a:t>
            </a:r>
            <a:r>
              <a:rPr lang="en-US" sz="3399">
                <a:solidFill>
                  <a:srgbClr val="593C8F"/>
                </a:solidFill>
                <a:latin typeface="Oswald"/>
                <a:ea typeface="Oswald"/>
                <a:cs typeface="Oswald"/>
                <a:sym typeface="Oswald"/>
              </a:rPr>
              <a:t> (4, 'Sanim');</a:t>
            </a:r>
          </a:p>
          <a:p>
            <a:pPr algn="l">
              <a:lnSpc>
                <a:spcPts val="4759"/>
              </a:lnSpc>
            </a:pPr>
            <a:r>
              <a:rPr lang="en-US" sz="3399">
                <a:solidFill>
                  <a:srgbClr val="593C8F"/>
                </a:solidFill>
                <a:latin typeface="Oswald"/>
                <a:ea typeface="Oswald"/>
                <a:cs typeface="Oswald"/>
                <a:sym typeface="Oswald"/>
                <a:hlinkClick r:id="rId7" tooltip="http://localhost/phpmyadmin/url.php?url=https://dev.mysql.com/doc/refman/8.0/en/delete.html"/>
              </a:rPr>
              <a:t>DELETE</a:t>
            </a:r>
            <a:r>
              <a:rPr lang="en-US" sz="3399">
                <a:solidFill>
                  <a:srgbClr val="593C8F"/>
                </a:solidFill>
                <a:latin typeface="Oswald"/>
                <a:ea typeface="Oswald"/>
                <a:cs typeface="Oswald"/>
                <a:sym typeface="Oswald"/>
              </a:rPr>
              <a:t> FROM grp WHERE Id = 3 </a:t>
            </a:r>
            <a:r>
              <a:rPr lang="en-US" sz="3399">
                <a:solidFill>
                  <a:srgbClr val="593C8F"/>
                </a:solidFill>
                <a:latin typeface="Oswald"/>
                <a:ea typeface="Oswald"/>
                <a:cs typeface="Oswald"/>
                <a:sym typeface="Oswald"/>
                <a:hlinkClick r:id="rId8" tooltip="http://localhost/phpmyadmin/url.php?url=https://dev.mysql.com/doc/refman/8.0/en/logical-operators.html%23operator_and"/>
              </a:rPr>
              <a:t>AND</a:t>
            </a:r>
            <a:r>
              <a:rPr lang="en-US" sz="3399">
                <a:solidFill>
                  <a:srgbClr val="593C8F"/>
                </a:solidFill>
                <a:latin typeface="Oswald"/>
                <a:ea typeface="Oswald"/>
                <a:cs typeface="Oswald"/>
                <a:sym typeface="Oswald"/>
              </a:rPr>
              <a:t> name = 'Humayun';</a:t>
            </a:r>
          </a:p>
        </p:txBody>
      </p:sp>
      <p:sp>
        <p:nvSpPr>
          <p:cNvPr id="10" name="TextBox 10"/>
          <p:cNvSpPr txBox="1"/>
          <p:nvPr/>
        </p:nvSpPr>
        <p:spPr>
          <a:xfrm>
            <a:off x="13172343" y="942975"/>
            <a:ext cx="2448657" cy="877570"/>
          </a:xfrm>
          <a:prstGeom prst="rect">
            <a:avLst/>
          </a:prstGeom>
        </p:spPr>
        <p:txBody>
          <a:bodyPr wrap="square" lIns="0" tIns="0" rIns="0" bIns="0" rtlCol="0" anchor="t">
            <a:spAutoFit/>
          </a:bodyPr>
          <a:lstStyle/>
          <a:p>
            <a:pPr algn="ctr">
              <a:lnSpc>
                <a:spcPts val="7279"/>
              </a:lnSpc>
            </a:pPr>
            <a:r>
              <a:rPr lang="en-US" sz="5199" b="1" dirty="0">
                <a:solidFill>
                  <a:srgbClr val="593C8F"/>
                </a:solidFill>
                <a:latin typeface="Oswald Bold"/>
                <a:ea typeface="Oswald Bold"/>
                <a:cs typeface="Oswald Bold"/>
                <a:sym typeface="Oswald Bold"/>
              </a:rPr>
              <a:t>OUTPUT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8696543" y="-811414"/>
            <a:ext cx="10825399" cy="12257877"/>
            <a:chOff x="0" y="0"/>
            <a:chExt cx="2851134" cy="3228412"/>
          </a:xfrm>
        </p:grpSpPr>
        <p:sp>
          <p:nvSpPr>
            <p:cNvPr id="4" name="Freeform 4"/>
            <p:cNvSpPr/>
            <p:nvPr/>
          </p:nvSpPr>
          <p:spPr>
            <a:xfrm>
              <a:off x="0" y="0"/>
              <a:ext cx="2851134" cy="3228412"/>
            </a:xfrm>
            <a:custGeom>
              <a:avLst/>
              <a:gdLst/>
              <a:ahLst/>
              <a:cxnLst/>
              <a:rect l="l" t="t" r="r" b="b"/>
              <a:pathLst>
                <a:path w="2851134" h="3228412">
                  <a:moveTo>
                    <a:pt x="0" y="0"/>
                  </a:moveTo>
                  <a:lnTo>
                    <a:pt x="2851134" y="0"/>
                  </a:lnTo>
                  <a:lnTo>
                    <a:pt x="2851134" y="3228412"/>
                  </a:lnTo>
                  <a:lnTo>
                    <a:pt x="0" y="3228412"/>
                  </a:lnTo>
                  <a:close/>
                </a:path>
              </a:pathLst>
            </a:custGeom>
            <a:solidFill>
              <a:srgbClr val="593C8F"/>
            </a:solidFill>
          </p:spPr>
          <p:txBody>
            <a:bodyPr/>
            <a:lstStyle/>
            <a:p>
              <a:endParaRPr lang="en-BD"/>
            </a:p>
          </p:txBody>
        </p:sp>
        <p:sp>
          <p:nvSpPr>
            <p:cNvPr id="5" name="TextBox 5"/>
            <p:cNvSpPr txBox="1"/>
            <p:nvPr/>
          </p:nvSpPr>
          <p:spPr>
            <a:xfrm>
              <a:off x="0" y="-47625"/>
              <a:ext cx="2851134" cy="327603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442618" y="3999376"/>
            <a:ext cx="3104082" cy="2541467"/>
          </a:xfrm>
          <a:custGeom>
            <a:avLst/>
            <a:gdLst/>
            <a:ahLst/>
            <a:cxnLst/>
            <a:rect l="l" t="t" r="r" b="b"/>
            <a:pathLst>
              <a:path w="3104082" h="2541467">
                <a:moveTo>
                  <a:pt x="0" y="0"/>
                </a:moveTo>
                <a:lnTo>
                  <a:pt x="3104082" y="0"/>
                </a:lnTo>
                <a:lnTo>
                  <a:pt x="3104082" y="2541467"/>
                </a:lnTo>
                <a:lnTo>
                  <a:pt x="0" y="2541467"/>
                </a:lnTo>
                <a:lnTo>
                  <a:pt x="0" y="0"/>
                </a:lnTo>
                <a:close/>
              </a:path>
            </a:pathLst>
          </a:custGeom>
          <a:blipFill>
            <a:blip r:embed="rId3"/>
            <a:stretch>
              <a:fillRect/>
            </a:stretch>
          </a:blipFill>
        </p:spPr>
        <p:txBody>
          <a:bodyPr/>
          <a:lstStyle/>
          <a:p>
            <a:endParaRPr lang="en-BD"/>
          </a:p>
        </p:txBody>
      </p:sp>
      <p:sp>
        <p:nvSpPr>
          <p:cNvPr id="7" name="TextBox 7"/>
          <p:cNvSpPr txBox="1"/>
          <p:nvPr/>
        </p:nvSpPr>
        <p:spPr>
          <a:xfrm>
            <a:off x="2442618" y="2540126"/>
            <a:ext cx="3319701" cy="863600"/>
          </a:xfrm>
          <a:prstGeom prst="rect">
            <a:avLst/>
          </a:prstGeom>
        </p:spPr>
        <p:txBody>
          <a:bodyPr lIns="0" tIns="0" rIns="0" bIns="0" rtlCol="0" anchor="t">
            <a:spAutoFit/>
          </a:bodyPr>
          <a:lstStyle/>
          <a:p>
            <a:pPr algn="just">
              <a:lnSpc>
                <a:spcPts val="7000"/>
              </a:lnSpc>
              <a:spcBef>
                <a:spcPct val="0"/>
              </a:spcBef>
            </a:pPr>
            <a:r>
              <a:rPr lang="en-US" sz="5000" b="1">
                <a:solidFill>
                  <a:srgbClr val="593C8F"/>
                </a:solidFill>
                <a:latin typeface="Oswald Bold"/>
                <a:ea typeface="Oswald Bold"/>
                <a:cs typeface="Oswald Bold"/>
                <a:sym typeface="Oswald Bold"/>
              </a:rPr>
              <a:t>JOINS IN SQL</a:t>
            </a:r>
          </a:p>
        </p:txBody>
      </p:sp>
      <p:sp>
        <p:nvSpPr>
          <p:cNvPr id="8" name="TextBox 8"/>
          <p:cNvSpPr txBox="1"/>
          <p:nvPr/>
        </p:nvSpPr>
        <p:spPr>
          <a:xfrm>
            <a:off x="9504437" y="3257357"/>
            <a:ext cx="7754863" cy="9671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Oswald"/>
                <a:ea typeface="Oswald"/>
                <a:cs typeface="Oswald"/>
                <a:sym typeface="Oswald"/>
              </a:rPr>
              <a:t>Joins in SQL are used to combine data from two or more tables based on a related column between them.</a:t>
            </a:r>
          </a:p>
        </p:txBody>
      </p:sp>
      <p:sp>
        <p:nvSpPr>
          <p:cNvPr id="9" name="TextBox 9"/>
          <p:cNvSpPr txBox="1"/>
          <p:nvPr/>
        </p:nvSpPr>
        <p:spPr>
          <a:xfrm>
            <a:off x="10072158" y="1134171"/>
            <a:ext cx="6511472" cy="622935"/>
          </a:xfrm>
          <a:prstGeom prst="rect">
            <a:avLst/>
          </a:prstGeom>
        </p:spPr>
        <p:txBody>
          <a:bodyPr lIns="0" tIns="0" rIns="0" bIns="0" rtlCol="0" anchor="t">
            <a:spAutoFit/>
          </a:bodyPr>
          <a:lstStyle/>
          <a:p>
            <a:pPr algn="ctr">
              <a:lnSpc>
                <a:spcPts val="5039"/>
              </a:lnSpc>
              <a:spcBef>
                <a:spcPct val="0"/>
              </a:spcBef>
            </a:pPr>
            <a:r>
              <a:rPr lang="en-US" sz="3599" b="1">
                <a:solidFill>
                  <a:srgbClr val="FFFFFF"/>
                </a:solidFill>
                <a:latin typeface="Oswald Bold"/>
                <a:ea typeface="Oswald Bold"/>
                <a:cs typeface="Oswald Bold"/>
                <a:sym typeface="Oswald Bold"/>
              </a:rPr>
              <a:t>INTRODUCTION TO JOINS IN SQL</a:t>
            </a:r>
          </a:p>
        </p:txBody>
      </p:sp>
      <p:sp>
        <p:nvSpPr>
          <p:cNvPr id="10" name="TextBox 10"/>
          <p:cNvSpPr txBox="1"/>
          <p:nvPr/>
        </p:nvSpPr>
        <p:spPr>
          <a:xfrm>
            <a:off x="9504437" y="2587751"/>
            <a:ext cx="6511472" cy="537845"/>
          </a:xfrm>
          <a:prstGeom prst="rect">
            <a:avLst/>
          </a:prstGeom>
        </p:spPr>
        <p:txBody>
          <a:bodyPr lIns="0" tIns="0" rIns="0" bIns="0" rtlCol="0" anchor="t">
            <a:spAutoFit/>
          </a:bodyPr>
          <a:lstStyle/>
          <a:p>
            <a:pPr algn="just">
              <a:lnSpc>
                <a:spcPts val="4480"/>
              </a:lnSpc>
            </a:pPr>
            <a:r>
              <a:rPr lang="en-US" sz="3200" b="1">
                <a:solidFill>
                  <a:srgbClr val="FFFFFF"/>
                </a:solidFill>
                <a:latin typeface="Oswald Bold"/>
                <a:ea typeface="Oswald Bold"/>
                <a:cs typeface="Oswald Bold"/>
                <a:sym typeface="Oswald Bold"/>
              </a:rPr>
              <a:t>DEFINITION</a:t>
            </a:r>
          </a:p>
        </p:txBody>
      </p:sp>
      <p:sp>
        <p:nvSpPr>
          <p:cNvPr id="11" name="TextBox 11"/>
          <p:cNvSpPr txBox="1"/>
          <p:nvPr/>
        </p:nvSpPr>
        <p:spPr>
          <a:xfrm>
            <a:off x="9504437" y="4972612"/>
            <a:ext cx="6511472" cy="537845"/>
          </a:xfrm>
          <a:prstGeom prst="rect">
            <a:avLst/>
          </a:prstGeom>
        </p:spPr>
        <p:txBody>
          <a:bodyPr lIns="0" tIns="0" rIns="0" bIns="0" rtlCol="0" anchor="t">
            <a:spAutoFit/>
          </a:bodyPr>
          <a:lstStyle/>
          <a:p>
            <a:pPr algn="just">
              <a:lnSpc>
                <a:spcPts val="4480"/>
              </a:lnSpc>
            </a:pPr>
            <a:r>
              <a:rPr lang="en-US" sz="3200" b="1">
                <a:solidFill>
                  <a:srgbClr val="FFFFFF"/>
                </a:solidFill>
                <a:latin typeface="Oswald Bold"/>
                <a:ea typeface="Oswald Bold"/>
                <a:cs typeface="Oswald Bold"/>
                <a:sym typeface="Oswald Bold"/>
              </a:rPr>
              <a:t>PURPOSE</a:t>
            </a:r>
          </a:p>
        </p:txBody>
      </p:sp>
      <p:sp>
        <p:nvSpPr>
          <p:cNvPr id="12" name="TextBox 12"/>
          <p:cNvSpPr txBox="1"/>
          <p:nvPr/>
        </p:nvSpPr>
        <p:spPr>
          <a:xfrm>
            <a:off x="9504437" y="5772833"/>
            <a:ext cx="7754863"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Oswald"/>
                <a:ea typeface="Oswald"/>
                <a:cs typeface="Oswald"/>
                <a:sym typeface="Oswald"/>
              </a:rPr>
              <a:t>To retrieve meaningful data that exists across multiple tables in a relational database.</a:t>
            </a:r>
          </a:p>
          <a:p>
            <a:pPr marL="604523" lvl="1" indent="-302261" algn="just">
              <a:lnSpc>
                <a:spcPts val="3920"/>
              </a:lnSpc>
              <a:spcBef>
                <a:spcPct val="0"/>
              </a:spcBef>
              <a:buFont typeface="Arial"/>
              <a:buChar char="•"/>
            </a:pPr>
            <a:r>
              <a:rPr lang="en-US" sz="2800">
                <a:solidFill>
                  <a:srgbClr val="FFFFFF"/>
                </a:solidFill>
                <a:latin typeface="Oswald"/>
                <a:ea typeface="Oswald"/>
                <a:cs typeface="Oswald"/>
                <a:sym typeface="Oswald"/>
              </a:rPr>
              <a:t>Simplifies queries for complex datasets by eliminating redundancy.</a:t>
            </a:r>
          </a:p>
          <a:p>
            <a:pPr algn="just">
              <a:lnSpc>
                <a:spcPts val="3920"/>
              </a:lnSpc>
              <a:spcBef>
                <a:spcPct val="0"/>
              </a:spcBef>
            </a:pPr>
            <a:endParaRPr lang="en-US" sz="2800">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BD"/>
          </a:p>
        </p:txBody>
      </p:sp>
      <p:grpSp>
        <p:nvGrpSpPr>
          <p:cNvPr id="3" name="Group 3"/>
          <p:cNvGrpSpPr/>
          <p:nvPr/>
        </p:nvGrpSpPr>
        <p:grpSpPr>
          <a:xfrm>
            <a:off x="-1681399" y="-985439"/>
            <a:ext cx="10825399" cy="12257877"/>
            <a:chOff x="0" y="0"/>
            <a:chExt cx="2851134" cy="3228412"/>
          </a:xfrm>
        </p:grpSpPr>
        <p:sp>
          <p:nvSpPr>
            <p:cNvPr id="4" name="Freeform 4"/>
            <p:cNvSpPr/>
            <p:nvPr/>
          </p:nvSpPr>
          <p:spPr>
            <a:xfrm>
              <a:off x="0" y="0"/>
              <a:ext cx="2851134" cy="3228412"/>
            </a:xfrm>
            <a:custGeom>
              <a:avLst/>
              <a:gdLst/>
              <a:ahLst/>
              <a:cxnLst/>
              <a:rect l="l" t="t" r="r" b="b"/>
              <a:pathLst>
                <a:path w="2851134" h="3228412">
                  <a:moveTo>
                    <a:pt x="0" y="0"/>
                  </a:moveTo>
                  <a:lnTo>
                    <a:pt x="2851134" y="0"/>
                  </a:lnTo>
                  <a:lnTo>
                    <a:pt x="2851134" y="3228412"/>
                  </a:lnTo>
                  <a:lnTo>
                    <a:pt x="0" y="3228412"/>
                  </a:lnTo>
                  <a:close/>
                </a:path>
              </a:pathLst>
            </a:custGeom>
            <a:solidFill>
              <a:srgbClr val="593C8F"/>
            </a:solidFill>
          </p:spPr>
          <p:txBody>
            <a:bodyPr/>
            <a:lstStyle/>
            <a:p>
              <a:endParaRPr lang="en-BD"/>
            </a:p>
          </p:txBody>
        </p:sp>
        <p:sp>
          <p:nvSpPr>
            <p:cNvPr id="5" name="TextBox 5"/>
            <p:cNvSpPr txBox="1"/>
            <p:nvPr/>
          </p:nvSpPr>
          <p:spPr>
            <a:xfrm>
              <a:off x="0" y="-47625"/>
              <a:ext cx="2851134" cy="3276037"/>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8700" y="1179588"/>
            <a:ext cx="6511472" cy="622935"/>
          </a:xfrm>
          <a:prstGeom prst="rect">
            <a:avLst/>
          </a:prstGeom>
        </p:spPr>
        <p:txBody>
          <a:bodyPr lIns="0" tIns="0" rIns="0" bIns="0" rtlCol="0" anchor="t">
            <a:spAutoFit/>
          </a:bodyPr>
          <a:lstStyle/>
          <a:p>
            <a:pPr algn="l">
              <a:lnSpc>
                <a:spcPts val="5039"/>
              </a:lnSpc>
              <a:spcBef>
                <a:spcPct val="0"/>
              </a:spcBef>
            </a:pPr>
            <a:r>
              <a:rPr lang="en-US" sz="3599" b="1">
                <a:solidFill>
                  <a:srgbClr val="FFFFFF"/>
                </a:solidFill>
                <a:latin typeface="Oswald Bold"/>
                <a:ea typeface="Oswald Bold"/>
                <a:cs typeface="Oswald Bold"/>
                <a:sym typeface="Oswald Bold"/>
              </a:rPr>
              <a:t>TYPES OF JOINS IN SQL</a:t>
            </a:r>
          </a:p>
        </p:txBody>
      </p:sp>
      <p:sp>
        <p:nvSpPr>
          <p:cNvPr id="7" name="TextBox 7"/>
          <p:cNvSpPr txBox="1"/>
          <p:nvPr/>
        </p:nvSpPr>
        <p:spPr>
          <a:xfrm>
            <a:off x="1028700" y="1940225"/>
            <a:ext cx="7079193"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Oswald"/>
                <a:ea typeface="Oswald"/>
                <a:cs typeface="Oswald"/>
                <a:sym typeface="Oswald"/>
              </a:rPr>
              <a:t>General Join</a:t>
            </a:r>
          </a:p>
          <a:p>
            <a:pPr marL="604523" lvl="1" indent="-302261" algn="just">
              <a:lnSpc>
                <a:spcPts val="3920"/>
              </a:lnSpc>
              <a:buFont typeface="Arial"/>
              <a:buChar char="•"/>
            </a:pPr>
            <a:r>
              <a:rPr lang="en-US" sz="2800">
                <a:solidFill>
                  <a:srgbClr val="FFFFFF"/>
                </a:solidFill>
                <a:latin typeface="Oswald"/>
                <a:ea typeface="Oswald"/>
                <a:cs typeface="Oswald"/>
                <a:sym typeface="Oswald"/>
              </a:rPr>
              <a:t>Inner Join</a:t>
            </a:r>
          </a:p>
          <a:p>
            <a:pPr marL="604523" lvl="1" indent="-302261" algn="just">
              <a:lnSpc>
                <a:spcPts val="3920"/>
              </a:lnSpc>
              <a:buFont typeface="Arial"/>
              <a:buChar char="•"/>
            </a:pPr>
            <a:r>
              <a:rPr lang="en-US" sz="2800">
                <a:solidFill>
                  <a:srgbClr val="FFFFFF"/>
                </a:solidFill>
                <a:latin typeface="Oswald"/>
                <a:ea typeface="Oswald"/>
                <a:cs typeface="Oswald"/>
                <a:sym typeface="Oswald"/>
              </a:rPr>
              <a:t>Left Outer Join</a:t>
            </a:r>
          </a:p>
          <a:p>
            <a:pPr marL="604523" lvl="1" indent="-302261" algn="just">
              <a:lnSpc>
                <a:spcPts val="3920"/>
              </a:lnSpc>
              <a:buFont typeface="Arial"/>
              <a:buChar char="•"/>
            </a:pPr>
            <a:r>
              <a:rPr lang="en-US" sz="2800">
                <a:solidFill>
                  <a:srgbClr val="FFFFFF"/>
                </a:solidFill>
                <a:latin typeface="Oswald"/>
                <a:ea typeface="Oswald"/>
                <a:cs typeface="Oswald"/>
                <a:sym typeface="Oswald"/>
              </a:rPr>
              <a:t>Right Outer Join</a:t>
            </a:r>
          </a:p>
          <a:p>
            <a:pPr marL="604523" lvl="1" indent="-302261" algn="just">
              <a:lnSpc>
                <a:spcPts val="3920"/>
              </a:lnSpc>
              <a:buFont typeface="Arial"/>
              <a:buChar char="•"/>
            </a:pPr>
            <a:r>
              <a:rPr lang="en-US" sz="2800">
                <a:solidFill>
                  <a:srgbClr val="FFFFFF"/>
                </a:solidFill>
                <a:latin typeface="Oswald"/>
                <a:ea typeface="Oswald"/>
                <a:cs typeface="Oswald"/>
                <a:sym typeface="Oswald"/>
              </a:rPr>
              <a:t>Full Outer Join</a:t>
            </a:r>
          </a:p>
        </p:txBody>
      </p:sp>
      <p:sp>
        <p:nvSpPr>
          <p:cNvPr id="8" name="TextBox 8"/>
          <p:cNvSpPr txBox="1"/>
          <p:nvPr/>
        </p:nvSpPr>
        <p:spPr>
          <a:xfrm>
            <a:off x="1460168" y="6598013"/>
            <a:ext cx="7079193" cy="1957705"/>
          </a:xfrm>
          <a:prstGeom prst="rect">
            <a:avLst/>
          </a:prstGeom>
        </p:spPr>
        <p:txBody>
          <a:bodyPr lIns="0" tIns="0" rIns="0" bIns="0" rtlCol="0" anchor="t">
            <a:spAutoFit/>
          </a:bodyPr>
          <a:lstStyle/>
          <a:p>
            <a:pPr algn="just">
              <a:lnSpc>
                <a:spcPts val="3920"/>
              </a:lnSpc>
            </a:pPr>
            <a:r>
              <a:rPr lang="en-US" sz="2800">
                <a:solidFill>
                  <a:srgbClr val="FFFFFF"/>
                </a:solidFill>
                <a:latin typeface="Oswald"/>
                <a:ea typeface="Oswald"/>
                <a:cs typeface="Oswald"/>
                <a:sym typeface="Oswald"/>
              </a:rPr>
              <a:t>SELECT column_names</a:t>
            </a:r>
          </a:p>
          <a:p>
            <a:pPr algn="just">
              <a:lnSpc>
                <a:spcPts val="3920"/>
              </a:lnSpc>
            </a:pPr>
            <a:r>
              <a:rPr lang="en-US" sz="2800">
                <a:solidFill>
                  <a:srgbClr val="FFFFFF"/>
                </a:solidFill>
                <a:latin typeface="Oswald"/>
                <a:ea typeface="Oswald"/>
                <a:cs typeface="Oswald"/>
                <a:sym typeface="Oswald"/>
              </a:rPr>
              <a:t>FROM table1</a:t>
            </a:r>
          </a:p>
          <a:p>
            <a:pPr algn="just">
              <a:lnSpc>
                <a:spcPts val="3920"/>
              </a:lnSpc>
            </a:pPr>
            <a:r>
              <a:rPr lang="en-US" sz="2800">
                <a:solidFill>
                  <a:srgbClr val="FFFFFF"/>
                </a:solidFill>
                <a:latin typeface="Oswald"/>
                <a:ea typeface="Oswald"/>
                <a:cs typeface="Oswald"/>
                <a:sym typeface="Oswald"/>
              </a:rPr>
              <a:t>JOIN_TYPE table2</a:t>
            </a:r>
          </a:p>
          <a:p>
            <a:pPr algn="just">
              <a:lnSpc>
                <a:spcPts val="3920"/>
              </a:lnSpc>
            </a:pPr>
            <a:r>
              <a:rPr lang="en-US" sz="2800">
                <a:solidFill>
                  <a:srgbClr val="FFFFFF"/>
                </a:solidFill>
                <a:latin typeface="Oswald"/>
                <a:ea typeface="Oswald"/>
                <a:cs typeface="Oswald"/>
                <a:sym typeface="Oswald"/>
              </a:rPr>
              <a:t>ON table1.column_name = table2.column_name;</a:t>
            </a:r>
          </a:p>
        </p:txBody>
      </p:sp>
      <p:sp>
        <p:nvSpPr>
          <p:cNvPr id="9" name="TextBox 9"/>
          <p:cNvSpPr txBox="1"/>
          <p:nvPr/>
        </p:nvSpPr>
        <p:spPr>
          <a:xfrm>
            <a:off x="1028700" y="5067300"/>
            <a:ext cx="5865444" cy="1261110"/>
          </a:xfrm>
          <a:prstGeom prst="rect">
            <a:avLst/>
          </a:prstGeom>
        </p:spPr>
        <p:txBody>
          <a:bodyPr lIns="0" tIns="0" rIns="0" bIns="0" rtlCol="0" anchor="t">
            <a:spAutoFit/>
          </a:bodyPr>
          <a:lstStyle/>
          <a:p>
            <a:pPr algn="l">
              <a:lnSpc>
                <a:spcPts val="5039"/>
              </a:lnSpc>
            </a:pPr>
            <a:r>
              <a:rPr lang="en-US" sz="3599" b="1">
                <a:solidFill>
                  <a:srgbClr val="FFFFFE"/>
                </a:solidFill>
                <a:latin typeface="Oswald Bold"/>
                <a:ea typeface="Oswald Bold"/>
                <a:cs typeface="Oswald Bold"/>
                <a:sym typeface="Oswald Bold"/>
              </a:rPr>
              <a:t>THE BASIC STRUCTURE</a:t>
            </a:r>
          </a:p>
          <a:p>
            <a:pPr algn="l">
              <a:lnSpc>
                <a:spcPts val="5039"/>
              </a:lnSpc>
              <a:spcBef>
                <a:spcPct val="0"/>
              </a:spcBef>
            </a:pPr>
            <a:r>
              <a:rPr lang="en-US" sz="3599" b="1">
                <a:solidFill>
                  <a:srgbClr val="FFFFFE"/>
                </a:solidFill>
                <a:latin typeface="Oswald Bold"/>
                <a:ea typeface="Oswald Bold"/>
                <a:cs typeface="Oswald Bold"/>
                <a:sym typeface="Oswald Bold"/>
              </a:rPr>
              <a:t>OF A GENERAL JOIN IN SQL </a:t>
            </a:r>
          </a:p>
        </p:txBody>
      </p:sp>
      <p:graphicFrame>
        <p:nvGraphicFramePr>
          <p:cNvPr id="10" name="Table 10"/>
          <p:cNvGraphicFramePr>
            <a:graphicFrameLocks noGrp="1"/>
          </p:cNvGraphicFramePr>
          <p:nvPr/>
        </p:nvGraphicFramePr>
        <p:xfrm>
          <a:off x="9791202" y="2309461"/>
          <a:ext cx="5006899" cy="5171204"/>
        </p:xfrm>
        <a:graphic>
          <a:graphicData uri="http://schemas.openxmlformats.org/drawingml/2006/table">
            <a:tbl>
              <a:tblPr/>
              <a:tblGrid>
                <a:gridCol w="1504448">
                  <a:extLst>
                    <a:ext uri="{9D8B030D-6E8A-4147-A177-3AD203B41FA5}">
                      <a16:colId xmlns:a16="http://schemas.microsoft.com/office/drawing/2014/main" val="20000"/>
                    </a:ext>
                  </a:extLst>
                </a:gridCol>
                <a:gridCol w="3502451">
                  <a:extLst>
                    <a:ext uri="{9D8B030D-6E8A-4147-A177-3AD203B41FA5}">
                      <a16:colId xmlns:a16="http://schemas.microsoft.com/office/drawing/2014/main" val="20001"/>
                    </a:ext>
                  </a:extLst>
                </a:gridCol>
              </a:tblGrid>
              <a:tr h="614228">
                <a:tc>
                  <a:txBody>
                    <a:bodyPr/>
                    <a:lstStyle/>
                    <a:p>
                      <a:pPr algn="ctr">
                        <a:lnSpc>
                          <a:spcPts val="2569"/>
                        </a:lnSpc>
                        <a:defRPr/>
                      </a:pPr>
                      <a:r>
                        <a:rPr lang="en-US" sz="1835">
                          <a:solidFill>
                            <a:srgbClr val="FFFFFF"/>
                          </a:solidFill>
                          <a:latin typeface="Archivo Black"/>
                          <a:ea typeface="Archivo Black"/>
                          <a:cs typeface="Archivo Black"/>
                          <a:sym typeface="Archivo Black"/>
                        </a:rPr>
                        <a:t>Join Type</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solidFill>
                      <a:srgbClr val="593C8F"/>
                    </a:solidFill>
                  </a:tcPr>
                </a:tc>
                <a:tc>
                  <a:txBody>
                    <a:bodyPr/>
                    <a:lstStyle/>
                    <a:p>
                      <a:pPr algn="ctr">
                        <a:lnSpc>
                          <a:spcPts val="2569"/>
                        </a:lnSpc>
                        <a:defRPr/>
                      </a:pPr>
                      <a:r>
                        <a:rPr lang="en-US" sz="1835">
                          <a:solidFill>
                            <a:srgbClr val="FFFFFF"/>
                          </a:solidFill>
                          <a:latin typeface="Archivo Black"/>
                          <a:ea typeface="Archivo Black"/>
                          <a:cs typeface="Archivo Black"/>
                          <a:sym typeface="Archivo Black"/>
                        </a:rPr>
                        <a:t>Returns</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solidFill>
                      <a:srgbClr val="593C8F"/>
                    </a:solidFill>
                  </a:tcPr>
                </a:tc>
                <a:extLst>
                  <a:ext uri="{0D108BD9-81ED-4DB2-BD59-A6C34878D82A}">
                    <a16:rowId xmlns:a16="http://schemas.microsoft.com/office/drawing/2014/main" val="10000"/>
                  </a:ext>
                </a:extLst>
              </a:tr>
              <a:tr h="694932">
                <a:tc>
                  <a:txBody>
                    <a:bodyPr/>
                    <a:lstStyle/>
                    <a:p>
                      <a:pPr algn="l">
                        <a:lnSpc>
                          <a:spcPts val="2569"/>
                        </a:lnSpc>
                        <a:defRPr/>
                      </a:pPr>
                      <a:r>
                        <a:rPr lang="en-US" sz="1835">
                          <a:solidFill>
                            <a:srgbClr val="593C8F"/>
                          </a:solidFill>
                          <a:latin typeface="Archivo Black"/>
                          <a:ea typeface="Archivo Black"/>
                          <a:cs typeface="Archivo Black"/>
                          <a:sym typeface="Archivo Black"/>
                        </a:rPr>
                        <a:t>INNER JOIN</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tc>
                  <a:txBody>
                    <a:bodyPr/>
                    <a:lstStyle/>
                    <a:p>
                      <a:pPr algn="l">
                        <a:lnSpc>
                          <a:spcPts val="2569"/>
                        </a:lnSpc>
                        <a:defRPr/>
                      </a:pPr>
                      <a:r>
                        <a:rPr lang="en-US" sz="1835">
                          <a:solidFill>
                            <a:srgbClr val="593C8F"/>
                          </a:solidFill>
                          <a:latin typeface="Archivo Black"/>
                          <a:ea typeface="Archivo Black"/>
                          <a:cs typeface="Archivo Black"/>
                          <a:sym typeface="Archivo Black"/>
                        </a:rPr>
                        <a:t>Rows with matching values in both tables</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27363">
                <a:tc>
                  <a:txBody>
                    <a:bodyPr/>
                    <a:lstStyle/>
                    <a:p>
                      <a:pPr algn="l">
                        <a:lnSpc>
                          <a:spcPts val="2569"/>
                        </a:lnSpc>
                        <a:defRPr/>
                      </a:pPr>
                      <a:r>
                        <a:rPr lang="en-US" sz="1835">
                          <a:solidFill>
                            <a:srgbClr val="593C8F"/>
                          </a:solidFill>
                          <a:latin typeface="Archivo Black"/>
                          <a:ea typeface="Archivo Black"/>
                          <a:cs typeface="Archivo Black"/>
                          <a:sym typeface="Archivo Black"/>
                        </a:rPr>
                        <a:t>LEFT JOIN</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tc>
                  <a:txBody>
                    <a:bodyPr/>
                    <a:lstStyle/>
                    <a:p>
                      <a:pPr algn="l">
                        <a:lnSpc>
                          <a:spcPts val="2569"/>
                        </a:lnSpc>
                        <a:defRPr/>
                      </a:pPr>
                      <a:r>
                        <a:rPr lang="en-US" sz="1835">
                          <a:solidFill>
                            <a:srgbClr val="593C8F"/>
                          </a:solidFill>
                          <a:latin typeface="Archivo Black"/>
                          <a:ea typeface="Archivo Black"/>
                          <a:cs typeface="Archivo Black"/>
                          <a:sym typeface="Archivo Black"/>
                        </a:rPr>
                        <a:t>All rows from the left table; matching rows from the right</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593C8F"/>
                      </a:solidFill>
                      <a:prstDash val="solid"/>
                      <a:round/>
                      <a:headEnd type="none" w="med" len="med"/>
                      <a:tailEnd type="none" w="med" len="med"/>
                    </a:lnB>
                  </a:tcPr>
                </a:tc>
                <a:extLst>
                  <a:ext uri="{0D108BD9-81ED-4DB2-BD59-A6C34878D82A}">
                    <a16:rowId xmlns:a16="http://schemas.microsoft.com/office/drawing/2014/main" val="10002"/>
                  </a:ext>
                </a:extLst>
              </a:tr>
              <a:tr h="930447">
                <a:tc>
                  <a:txBody>
                    <a:bodyPr/>
                    <a:lstStyle/>
                    <a:p>
                      <a:pPr algn="l">
                        <a:lnSpc>
                          <a:spcPts val="2569"/>
                        </a:lnSpc>
                        <a:defRPr/>
                      </a:pPr>
                      <a:r>
                        <a:rPr lang="en-US" sz="1835">
                          <a:solidFill>
                            <a:srgbClr val="593C8F"/>
                          </a:solidFill>
                          <a:latin typeface="Archivo Black"/>
                          <a:ea typeface="Archivo Black"/>
                          <a:cs typeface="Archivo Black"/>
                          <a:sym typeface="Archivo Black"/>
                        </a:rPr>
                        <a:t>RIGHT JOIN</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593C8F"/>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tc>
                  <a:txBody>
                    <a:bodyPr/>
                    <a:lstStyle/>
                    <a:p>
                      <a:pPr algn="l">
                        <a:lnSpc>
                          <a:spcPts val="2569"/>
                        </a:lnSpc>
                        <a:defRPr/>
                      </a:pPr>
                      <a:r>
                        <a:rPr lang="en-US" sz="1835">
                          <a:solidFill>
                            <a:srgbClr val="593C8F"/>
                          </a:solidFill>
                          <a:latin typeface="Archivo Black"/>
                          <a:ea typeface="Archivo Black"/>
                          <a:cs typeface="Archivo Black"/>
                          <a:sym typeface="Archivo Black"/>
                        </a:rPr>
                        <a:t>All rows from the right table; matching rows from the left</a:t>
                      </a:r>
                      <a:endParaRPr lang="en-US" sz="1100"/>
                    </a:p>
                  </a:txBody>
                  <a:tcPr marL="124868" marR="124868" marT="124868" marB="124868" anchor="ctr">
                    <a:lnL w="16370" cap="flat" cmpd="sng" algn="ctr">
                      <a:solidFill>
                        <a:srgbClr val="593C8F"/>
                      </a:solidFill>
                      <a:prstDash val="solid"/>
                      <a:round/>
                      <a:headEnd type="none" w="med" len="med"/>
                      <a:tailEnd type="none" w="med" len="med"/>
                    </a:lnL>
                    <a:lnR w="16370" cap="flat" cmpd="sng" algn="ctr">
                      <a:solidFill>
                        <a:srgbClr val="593C8F"/>
                      </a:solidFill>
                      <a:prstDash val="solid"/>
                      <a:round/>
                      <a:headEnd type="none" w="med" len="med"/>
                      <a:tailEnd type="none" w="med" len="med"/>
                    </a:lnR>
                    <a:lnT w="16370" cap="flat" cmpd="sng" algn="ctr">
                      <a:solidFill>
                        <a:srgbClr val="593C8F"/>
                      </a:solidFill>
                      <a:prstDash val="solid"/>
                      <a:round/>
                      <a:headEnd type="none" w="med" len="med"/>
                      <a:tailEnd type="none" w="med" len="med"/>
                    </a:lnT>
                    <a:lnB w="16370" cap="flat" cmpd="sng" algn="ctr">
                      <a:solidFill>
                        <a:srgbClr val="593C8F"/>
                      </a:solidFill>
                      <a:prstDash val="solid"/>
                      <a:round/>
                      <a:headEnd type="none" w="med" len="med"/>
                      <a:tailEnd type="none" w="med" len="med"/>
                    </a:lnB>
                  </a:tcPr>
                </a:tc>
                <a:extLst>
                  <a:ext uri="{0D108BD9-81ED-4DB2-BD59-A6C34878D82A}">
                    <a16:rowId xmlns:a16="http://schemas.microsoft.com/office/drawing/2014/main" val="10003"/>
                  </a:ext>
                </a:extLst>
              </a:tr>
              <a:tr h="786476">
                <a:tc>
                  <a:txBody>
                    <a:bodyPr/>
                    <a:lstStyle/>
                    <a:p>
                      <a:pPr algn="l">
                        <a:lnSpc>
                          <a:spcPts val="2569"/>
                        </a:lnSpc>
                        <a:defRPr/>
                      </a:pPr>
                      <a:r>
                        <a:rPr lang="en-US" sz="1835">
                          <a:solidFill>
                            <a:srgbClr val="593C8F"/>
                          </a:solidFill>
                          <a:latin typeface="Archivo Black"/>
                          <a:ea typeface="Archivo Black"/>
                          <a:cs typeface="Archivo Black"/>
                          <a:sym typeface="Archivo Black"/>
                        </a:rPr>
                        <a:t>FULL OUTER JOIN</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000000"/>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tc>
                  <a:txBody>
                    <a:bodyPr/>
                    <a:lstStyle/>
                    <a:p>
                      <a:pPr algn="l">
                        <a:lnSpc>
                          <a:spcPts val="2569"/>
                        </a:lnSpc>
                        <a:defRPr/>
                      </a:pPr>
                      <a:r>
                        <a:rPr lang="en-US" sz="1835">
                          <a:solidFill>
                            <a:srgbClr val="593C8F"/>
                          </a:solidFill>
                          <a:latin typeface="Archivo Black"/>
                          <a:ea typeface="Archivo Black"/>
                          <a:cs typeface="Archivo Black"/>
                          <a:sym typeface="Archivo Black"/>
                        </a:rPr>
                        <a:t>All rows from both tables</a:t>
                      </a:r>
                      <a:endParaRPr lang="en-US" sz="1100"/>
                    </a:p>
                  </a:txBody>
                  <a:tcPr marL="124868" marR="124868" marT="124868" marB="124868" anchor="ctr">
                    <a:lnL w="16370" cap="flat" cmpd="sng" algn="ctr">
                      <a:solidFill>
                        <a:srgbClr val="000000"/>
                      </a:solidFill>
                      <a:prstDash val="solid"/>
                      <a:round/>
                      <a:headEnd type="none" w="med" len="med"/>
                      <a:tailEnd type="none" w="med" len="med"/>
                    </a:lnL>
                    <a:lnR w="16370" cap="flat" cmpd="sng" algn="ctr">
                      <a:solidFill>
                        <a:srgbClr val="000000"/>
                      </a:solidFill>
                      <a:prstDash val="solid"/>
                      <a:round/>
                      <a:headEnd type="none" w="med" len="med"/>
                      <a:tailEnd type="none" w="med" len="med"/>
                    </a:lnR>
                    <a:lnT w="16370" cap="flat" cmpd="sng" algn="ctr">
                      <a:solidFill>
                        <a:srgbClr val="593C8F"/>
                      </a:solidFill>
                      <a:prstDash val="solid"/>
                      <a:round/>
                      <a:headEnd type="none" w="med" len="med"/>
                      <a:tailEnd type="none" w="med" len="med"/>
                    </a:lnT>
                    <a:lnB w="1637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1" name="TextBox 11"/>
          <p:cNvSpPr txBox="1"/>
          <p:nvPr/>
        </p:nvSpPr>
        <p:spPr>
          <a:xfrm>
            <a:off x="11476438" y="1179588"/>
            <a:ext cx="4268107" cy="631200"/>
          </a:xfrm>
          <a:prstGeom prst="rect">
            <a:avLst/>
          </a:prstGeom>
        </p:spPr>
        <p:txBody>
          <a:bodyPr lIns="0" tIns="0" rIns="0" bIns="0" rtlCol="0" anchor="t">
            <a:spAutoFit/>
          </a:bodyPr>
          <a:lstStyle/>
          <a:p>
            <a:pPr algn="ctr">
              <a:lnSpc>
                <a:spcPts val="5109"/>
              </a:lnSpc>
              <a:spcBef>
                <a:spcPct val="0"/>
              </a:spcBef>
            </a:pPr>
            <a:r>
              <a:rPr lang="en-US" sz="3649" b="1">
                <a:solidFill>
                  <a:srgbClr val="593C8F"/>
                </a:solidFill>
                <a:latin typeface="Oswald Bold"/>
                <a:ea typeface="Oswald Bold"/>
                <a:cs typeface="Oswald Bold"/>
                <a:sym typeface="Oswald Bold"/>
              </a:rPr>
              <a:t>COMPARISON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949</Words>
  <Application>Microsoft Macintosh PowerPoint</Application>
  <PresentationFormat>Custom</PresentationFormat>
  <Paragraphs>191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League Spartan</vt:lpstr>
      <vt:lpstr>Arial</vt:lpstr>
      <vt:lpstr>Archivo Black</vt:lpstr>
      <vt:lpstr>Oswald Bold</vt:lpstr>
      <vt:lpstr>Calibri</vt:lpstr>
      <vt:lpstr>Oswald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&amp;  white business profile presentation</dc:title>
  <cp:lastModifiedBy>Niher  
Ronjon</cp:lastModifiedBy>
  <cp:revision>3</cp:revision>
  <dcterms:created xsi:type="dcterms:W3CDTF">2006-08-16T00:00:00Z</dcterms:created>
  <dcterms:modified xsi:type="dcterms:W3CDTF">2024-12-10T14:28:16Z</dcterms:modified>
  <dc:identifier>DAGYk8PQ8po</dc:identifier>
</cp:coreProperties>
</file>